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7" r:id="rId3"/>
    <p:sldId id="333" r:id="rId4"/>
    <p:sldId id="259" r:id="rId5"/>
    <p:sldId id="332" r:id="rId6"/>
    <p:sldId id="260" r:id="rId7"/>
    <p:sldId id="298" r:id="rId8"/>
    <p:sldId id="268" r:id="rId9"/>
    <p:sldId id="334" r:id="rId10"/>
    <p:sldId id="316" r:id="rId11"/>
    <p:sldId id="274" r:id="rId12"/>
    <p:sldId id="335" r:id="rId13"/>
    <p:sldId id="278" r:id="rId14"/>
    <p:sldId id="299" r:id="rId15"/>
    <p:sldId id="272" r:id="rId16"/>
    <p:sldId id="281" r:id="rId17"/>
    <p:sldId id="280" r:id="rId18"/>
    <p:sldId id="319" r:id="rId19"/>
    <p:sldId id="320" r:id="rId20"/>
    <p:sldId id="325" r:id="rId21"/>
    <p:sldId id="326" r:id="rId22"/>
    <p:sldId id="269" r:id="rId23"/>
    <p:sldId id="324" r:id="rId24"/>
    <p:sldId id="282" r:id="rId25"/>
    <p:sldId id="322" r:id="rId26"/>
    <p:sldId id="286" r:id="rId27"/>
    <p:sldId id="285" r:id="rId28"/>
    <p:sldId id="310" r:id="rId29"/>
    <p:sldId id="308" r:id="rId30"/>
    <p:sldId id="304" r:id="rId31"/>
    <p:sldId id="303" r:id="rId32"/>
    <p:sldId id="327" r:id="rId33"/>
    <p:sldId id="306" r:id="rId34"/>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K." initials="E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794"/>
    <a:srgbClr val="7ACF73"/>
    <a:srgbClr val="8FE083"/>
    <a:srgbClr val="D492FF"/>
    <a:srgbClr val="FF8A96"/>
    <a:srgbClr val="F3B98B"/>
    <a:srgbClr val="EDB487"/>
    <a:srgbClr val="B2F0FF"/>
    <a:srgbClr val="CE8FF9"/>
    <a:srgbClr val="FFF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10" autoAdjust="0"/>
    <p:restoredTop sz="94724"/>
  </p:normalViewPr>
  <p:slideViewPr>
    <p:cSldViewPr>
      <p:cViewPr varScale="1">
        <p:scale>
          <a:sx n="103" d="100"/>
          <a:sy n="103" d="100"/>
        </p:scale>
        <p:origin x="13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EC9D11B-2FE4-4F6E-B52B-33167FBABB79}" type="datetimeFigureOut">
              <a:rPr lang="de-DE" smtClean="0"/>
              <a:pPr/>
              <a:t>07.10.24</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3D4FED7-E975-4E63-B624-E548AB0A762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3D4FED7-E975-4E63-B624-E548AB0A7623}"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3D4FED7-E975-4E63-B624-E548AB0A7623}"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4FED7-E975-4E63-B624-E548AB0A7623}" type="slidenum">
              <a:rPr lang="de-DE" smtClean="0"/>
              <a:pPr/>
              <a:t>8</a:t>
            </a:fld>
            <a:endParaRPr lang="de-DE"/>
          </a:p>
        </p:txBody>
      </p:sp>
    </p:spTree>
    <p:extLst>
      <p:ext uri="{BB962C8B-B14F-4D97-AF65-F5344CB8AC3E}">
        <p14:creationId xmlns:p14="http://schemas.microsoft.com/office/powerpoint/2010/main" val="46265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4FED7-E975-4E63-B624-E548AB0A7623}" type="slidenum">
              <a:rPr lang="de-DE" smtClean="0"/>
              <a:pPr/>
              <a:t>15</a:t>
            </a:fld>
            <a:endParaRPr lang="de-DE"/>
          </a:p>
        </p:txBody>
      </p:sp>
    </p:spTree>
    <p:extLst>
      <p:ext uri="{BB962C8B-B14F-4D97-AF65-F5344CB8AC3E}">
        <p14:creationId xmlns:p14="http://schemas.microsoft.com/office/powerpoint/2010/main" val="396108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B7675E3-FE90-4EA3-A4F0-0B565B01B4FE}" type="datetime1">
              <a:rPr lang="de-DE" smtClean="0"/>
              <a:pPr/>
              <a:t>07.10.24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87ED71B-B5C0-4E6F-98F0-5C89F39C2E6D}" type="datetime1">
              <a:rPr lang="de-DE" smtClean="0"/>
              <a:pPr/>
              <a:t>07.10.24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0FA348-431D-49F6-B48E-05ACADD50DD9}" type="datetime1">
              <a:rPr lang="de-DE" smtClean="0"/>
              <a:pPr/>
              <a:t>07.10.24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F3B5FB-02FD-413C-A927-1B35D7E5E162}" type="datetime1">
              <a:rPr lang="de-DE" smtClean="0"/>
              <a:pPr/>
              <a:t>07.10.24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D30F2BF1-140D-41BA-9CA6-F11088B701D1}" type="datetime1">
              <a:rPr lang="de-DE" smtClean="0"/>
              <a:pPr/>
              <a:t>07.10.24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DCBEB85-5F70-4C40-94B9-4B929EC05CA8}" type="datetime1">
              <a:rPr lang="de-DE" smtClean="0"/>
              <a:pPr/>
              <a:t>07.10.24</a:t>
            </a:fld>
            <a:endParaRPr lang="de-DE"/>
          </a:p>
        </p:txBody>
      </p:sp>
      <p:sp>
        <p:nvSpPr>
          <p:cNvPr id="6" name="Fußzeilenplatzhalter 5"/>
          <p:cNvSpPr>
            <a:spLocks noGrp="1"/>
          </p:cNvSpPr>
          <p:nvPr>
            <p:ph type="ftr" sz="quarter" idx="11"/>
          </p:nvPr>
        </p:nvSpPr>
        <p:spPr/>
        <p:txBody>
          <a:bodyPr/>
          <a:lstStyle/>
          <a:p>
            <a:r>
              <a:rPr lang="de-DE"/>
              <a:t>Orientierungstage Wintersemester 16/17</a:t>
            </a:r>
          </a:p>
        </p:txBody>
      </p:sp>
      <p:sp>
        <p:nvSpPr>
          <p:cNvPr id="7" name="Foliennummernplatzhalter 6"/>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340CF29-2877-49E1-93B4-85B903836D6A}" type="datetime1">
              <a:rPr lang="de-DE" smtClean="0"/>
              <a:pPr/>
              <a:t>07.10.24</a:t>
            </a:fld>
            <a:endParaRPr lang="de-DE"/>
          </a:p>
        </p:txBody>
      </p:sp>
      <p:sp>
        <p:nvSpPr>
          <p:cNvPr id="8" name="Fußzeilenplatzhalter 7"/>
          <p:cNvSpPr>
            <a:spLocks noGrp="1"/>
          </p:cNvSpPr>
          <p:nvPr>
            <p:ph type="ftr" sz="quarter" idx="11"/>
          </p:nvPr>
        </p:nvSpPr>
        <p:spPr/>
        <p:txBody>
          <a:bodyPr/>
          <a:lstStyle/>
          <a:p>
            <a:r>
              <a:rPr lang="de-DE"/>
              <a:t>Orientierungstage Wintersemester 16/17</a:t>
            </a:r>
          </a:p>
        </p:txBody>
      </p:sp>
      <p:sp>
        <p:nvSpPr>
          <p:cNvPr id="9" name="Foliennummernplatzhalter 8"/>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BDA9AB7-4DB0-41EF-90C6-BA65AEB6EB2B}" type="datetime1">
              <a:rPr lang="de-DE" smtClean="0"/>
              <a:pPr/>
              <a:t>07.10.24</a:t>
            </a:fld>
            <a:endParaRPr lang="de-DE"/>
          </a:p>
        </p:txBody>
      </p:sp>
      <p:sp>
        <p:nvSpPr>
          <p:cNvPr id="4" name="Fußzeilenplatzhalter 3"/>
          <p:cNvSpPr>
            <a:spLocks noGrp="1"/>
          </p:cNvSpPr>
          <p:nvPr>
            <p:ph type="ftr" sz="quarter" idx="11"/>
          </p:nvPr>
        </p:nvSpPr>
        <p:spPr/>
        <p:txBody>
          <a:bodyPr/>
          <a:lstStyle/>
          <a:p>
            <a:r>
              <a:rPr lang="de-DE"/>
              <a:t>Orientierungstage Wintersemester 16/17</a:t>
            </a:r>
          </a:p>
        </p:txBody>
      </p:sp>
      <p:sp>
        <p:nvSpPr>
          <p:cNvPr id="5" name="Foliennummernplatzhalter 4"/>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DFCD0D-F50C-4CDA-B43D-87165E0D5F73}" type="datetime1">
              <a:rPr lang="de-DE" smtClean="0"/>
              <a:pPr/>
              <a:t>07.10.24</a:t>
            </a:fld>
            <a:endParaRPr lang="de-DE"/>
          </a:p>
        </p:txBody>
      </p:sp>
      <p:sp>
        <p:nvSpPr>
          <p:cNvPr id="3" name="Fußzeilenplatzhalter 2"/>
          <p:cNvSpPr>
            <a:spLocks noGrp="1"/>
          </p:cNvSpPr>
          <p:nvPr>
            <p:ph type="ftr" sz="quarter" idx="11"/>
          </p:nvPr>
        </p:nvSpPr>
        <p:spPr/>
        <p:txBody>
          <a:bodyPr/>
          <a:lstStyle/>
          <a:p>
            <a:r>
              <a:rPr lang="de-DE"/>
              <a:t>Orientierungstage Wintersemester 16/17</a:t>
            </a:r>
          </a:p>
        </p:txBody>
      </p:sp>
      <p:sp>
        <p:nvSpPr>
          <p:cNvPr id="4" name="Foliennummernplatzhalter 3"/>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2230E5D-EB5C-4EB2-B31F-7FAFCE6A4534}" type="datetime1">
              <a:rPr lang="de-DE" smtClean="0"/>
              <a:pPr/>
              <a:t>07.10.24</a:t>
            </a:fld>
            <a:endParaRPr lang="de-DE"/>
          </a:p>
        </p:txBody>
      </p:sp>
      <p:sp>
        <p:nvSpPr>
          <p:cNvPr id="6" name="Fußzeilenplatzhalter 5"/>
          <p:cNvSpPr>
            <a:spLocks noGrp="1"/>
          </p:cNvSpPr>
          <p:nvPr>
            <p:ph type="ftr" sz="quarter" idx="11"/>
          </p:nvPr>
        </p:nvSpPr>
        <p:spPr/>
        <p:txBody>
          <a:bodyPr/>
          <a:lstStyle/>
          <a:p>
            <a:r>
              <a:rPr lang="de-DE"/>
              <a:t>Orientierungstage Wintersemester 16/17</a:t>
            </a:r>
          </a:p>
        </p:txBody>
      </p:sp>
      <p:sp>
        <p:nvSpPr>
          <p:cNvPr id="7" name="Foliennummernplatzhalter 6"/>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B50EB6F0-1870-4D83-B7D4-89CC0513E241}" type="datetime1">
              <a:rPr lang="de-DE" smtClean="0"/>
              <a:pPr/>
              <a:t>07.10.24</a:t>
            </a:fld>
            <a:endParaRPr lang="de-DE"/>
          </a:p>
        </p:txBody>
      </p:sp>
      <p:sp>
        <p:nvSpPr>
          <p:cNvPr id="6" name="Fußzeilenplatzhalter 5"/>
          <p:cNvSpPr>
            <a:spLocks noGrp="1"/>
          </p:cNvSpPr>
          <p:nvPr>
            <p:ph type="ftr" sz="quarter" idx="11"/>
          </p:nvPr>
        </p:nvSpPr>
        <p:spPr/>
        <p:txBody>
          <a:bodyPr/>
          <a:lstStyle/>
          <a:p>
            <a:r>
              <a:rPr lang="de-DE"/>
              <a:t>Orientierungstage Wintersemester 16/17</a:t>
            </a:r>
          </a:p>
        </p:txBody>
      </p:sp>
      <p:sp>
        <p:nvSpPr>
          <p:cNvPr id="7" name="Foliennummernplatzhalter 6"/>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8F507-F915-411C-BB58-1359592AADC2}" type="datetime1">
              <a:rPr lang="de-DE" smtClean="0"/>
              <a:pPr/>
              <a:t>07.10.24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Orientierungstage Wintersemester 16/17</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A006E-69CF-4DEF-9F39-5C0EBFD93D19}"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54767"/>
            <a:ext cx="7772400" cy="1470025"/>
          </a:xfrm>
        </p:spPr>
        <p:txBody>
          <a:bodyPr>
            <a:normAutofit fontScale="90000"/>
          </a:bodyPr>
          <a:lstStyle/>
          <a:p>
            <a:r>
              <a:rPr lang="de-DE" dirty="0">
                <a:latin typeface="Calibri" pitchFamily="34" charset="0"/>
              </a:rPr>
              <a:t>Masterstudiengang</a:t>
            </a:r>
            <a:br>
              <a:rPr lang="de-DE" dirty="0">
                <a:latin typeface="Calibri" pitchFamily="34" charset="0"/>
              </a:rPr>
            </a:br>
            <a:r>
              <a:rPr lang="de-DE" dirty="0">
                <a:latin typeface="Calibri" pitchFamily="34" charset="0"/>
              </a:rPr>
              <a:t>Allgemeine und Vergleichende Literaturwissenschaft</a:t>
            </a:r>
          </a:p>
        </p:txBody>
      </p:sp>
      <p:sp>
        <p:nvSpPr>
          <p:cNvPr id="3" name="Untertitel 2"/>
          <p:cNvSpPr>
            <a:spLocks noGrp="1"/>
          </p:cNvSpPr>
          <p:nvPr>
            <p:ph type="subTitle" idx="1"/>
          </p:nvPr>
        </p:nvSpPr>
        <p:spPr>
          <a:xfrm>
            <a:off x="1371600" y="3886200"/>
            <a:ext cx="6400800" cy="1991072"/>
          </a:xfrm>
        </p:spPr>
        <p:txBody>
          <a:bodyPr>
            <a:normAutofit fontScale="77500" lnSpcReduction="20000"/>
          </a:bodyPr>
          <a:lstStyle/>
          <a:p>
            <a:r>
              <a:rPr lang="de-DE" dirty="0"/>
              <a:t>Orientierungstage</a:t>
            </a:r>
          </a:p>
          <a:p>
            <a:r>
              <a:rPr lang="de-DE" dirty="0"/>
              <a:t>Wintersemester 2024/25</a:t>
            </a:r>
          </a:p>
          <a:p>
            <a:endParaRPr lang="de-DE" dirty="0"/>
          </a:p>
          <a:p>
            <a:r>
              <a:rPr lang="de-DE" dirty="0"/>
              <a:t>Studienfachberatung: David Wachter </a:t>
            </a:r>
          </a:p>
          <a:p>
            <a:r>
              <a:rPr lang="de-DE" dirty="0"/>
              <a:t>&amp; Clara Plantiko</a:t>
            </a:r>
          </a:p>
        </p:txBody>
      </p:sp>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pic>
        <p:nvPicPr>
          <p:cNvPr id="6" name="Grafik 5" descr="Ein Bild, das Text, Schrift, Grafiken, Screenshot enthält.&#10;&#10;Automatisch generierte Beschreibung">
            <a:extLst>
              <a:ext uri="{FF2B5EF4-FFF2-40B4-BE49-F238E27FC236}">
                <a16:creationId xmlns:a16="http://schemas.microsoft.com/office/drawing/2014/main" id="{678C7D2F-28E3-A32D-1082-FA9C8655B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51696"/>
            <a:ext cx="8229600" cy="830997"/>
          </a:xfrm>
        </p:spPr>
        <p:txBody>
          <a:bodyPr>
            <a:normAutofit/>
          </a:bodyPr>
          <a:lstStyle/>
          <a:p>
            <a:r>
              <a:rPr lang="de-DE" sz="2800" dirty="0"/>
              <a:t>AVL als Masterstudiengang</a:t>
            </a:r>
          </a:p>
        </p:txBody>
      </p:sp>
      <p:sp>
        <p:nvSpPr>
          <p:cNvPr id="7" name="Inhaltsplatzhalter 6"/>
          <p:cNvSpPr>
            <a:spLocks noGrp="1"/>
          </p:cNvSpPr>
          <p:nvPr>
            <p:ph idx="1"/>
          </p:nvPr>
        </p:nvSpPr>
        <p:spPr>
          <a:xfrm>
            <a:off x="755576" y="2388035"/>
            <a:ext cx="7200800" cy="374638"/>
          </a:xfrm>
        </p:spPr>
        <p:txBody>
          <a:bodyPr>
            <a:normAutofit/>
          </a:bodyPr>
          <a:lstStyle/>
          <a:p>
            <a:pPr marL="0" indent="0">
              <a:buNone/>
            </a:pPr>
            <a:r>
              <a:rPr lang="de-DE" sz="1800" dirty="0"/>
              <a:t>Insgesamt müssen absolviert werden:</a:t>
            </a:r>
          </a:p>
          <a:p>
            <a:pPr marL="0" indent="0">
              <a:buNone/>
            </a:pPr>
            <a:endParaRPr lang="de-DE" sz="1800"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8" name="Fußzeilenplatzhalter 5">
            <a:extLst>
              <a:ext uri="{FF2B5EF4-FFF2-40B4-BE49-F238E27FC236}">
                <a16:creationId xmlns:a16="http://schemas.microsoft.com/office/drawing/2014/main" id="{C2C8E817-6188-CC4A-B63D-A2C9E96E762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6" name="Textfeld 5">
            <a:extLst>
              <a:ext uri="{FF2B5EF4-FFF2-40B4-BE49-F238E27FC236}">
                <a16:creationId xmlns:a16="http://schemas.microsoft.com/office/drawing/2014/main" id="{82130C11-04F7-35F7-FC2E-BB7B7CD237AD}"/>
              </a:ext>
            </a:extLst>
          </p:cNvPr>
          <p:cNvSpPr txBox="1"/>
          <p:nvPr/>
        </p:nvSpPr>
        <p:spPr>
          <a:xfrm>
            <a:off x="755576" y="3059931"/>
            <a:ext cx="6749109" cy="1697305"/>
          </a:xfrm>
          <a:prstGeom prst="rect">
            <a:avLst/>
          </a:prstGeom>
          <a:solidFill>
            <a:schemeClr val="accent5">
              <a:lumMod val="60000"/>
              <a:lumOff val="40000"/>
            </a:schemeClr>
          </a:solidFill>
          <a:ln>
            <a:noFill/>
          </a:ln>
        </p:spPr>
        <p:txBody>
          <a:bodyPr wrap="square" rtlCol="0" anchor="ctr">
            <a:noAutofit/>
          </a:bodyPr>
          <a:lstStyle/>
          <a:p>
            <a:r>
              <a:rPr lang="de-DE" sz="1600" dirty="0"/>
              <a:t>Sechs Module im Umfang von 15 Leistungspunkten</a:t>
            </a:r>
            <a:br>
              <a:rPr lang="de-DE" sz="1600" dirty="0"/>
            </a:br>
            <a:r>
              <a:rPr lang="de-DE" sz="1600" dirty="0"/>
              <a:t>bestehend aus zwei Lehrveranstaltungen </a:t>
            </a:r>
          </a:p>
          <a:p>
            <a:r>
              <a:rPr lang="de-DE" sz="1600" dirty="0"/>
              <a:t>+ einer benoteten Modulabschlussprüfung</a:t>
            </a:r>
          </a:p>
          <a:p>
            <a:br>
              <a:rPr lang="de-DE" sz="1600" dirty="0"/>
            </a:br>
            <a:r>
              <a:rPr lang="de-DE" sz="1600" dirty="0"/>
              <a:t>Ausnahme: keine Modulabschlussprüfung in den Modulen Perspektiven der Forschung und Projektplanung und -</a:t>
            </a:r>
            <a:r>
              <a:rPr lang="de-DE" sz="1600" dirty="0" err="1"/>
              <a:t>entwicklugn</a:t>
            </a:r>
            <a:endParaRPr lang="de-DE" sz="1600" dirty="0"/>
          </a:p>
        </p:txBody>
      </p:sp>
      <p:sp>
        <p:nvSpPr>
          <p:cNvPr id="14" name="Textfeld 13">
            <a:extLst>
              <a:ext uri="{FF2B5EF4-FFF2-40B4-BE49-F238E27FC236}">
                <a16:creationId xmlns:a16="http://schemas.microsoft.com/office/drawing/2014/main" id="{DFEAECEA-B8BF-2AE1-A58C-DBAD7978CF47}"/>
              </a:ext>
            </a:extLst>
          </p:cNvPr>
          <p:cNvSpPr txBox="1"/>
          <p:nvPr/>
        </p:nvSpPr>
        <p:spPr>
          <a:xfrm>
            <a:off x="755576" y="4920292"/>
            <a:ext cx="6741998" cy="530448"/>
          </a:xfrm>
          <a:prstGeom prst="rect">
            <a:avLst/>
          </a:prstGeom>
          <a:solidFill>
            <a:schemeClr val="accent5">
              <a:lumMod val="60000"/>
              <a:lumOff val="40000"/>
            </a:schemeClr>
          </a:solidFill>
          <a:ln>
            <a:noFill/>
          </a:ln>
        </p:spPr>
        <p:txBody>
          <a:bodyPr wrap="square" rtlCol="0" anchor="ctr">
            <a:noAutofit/>
          </a:bodyPr>
          <a:lstStyle/>
          <a:p>
            <a:r>
              <a:rPr lang="de-DE" sz="1600" dirty="0"/>
              <a:t>Eine benotete Masterarbeit im Umfang von 30 Leistungspunkten</a:t>
            </a:r>
          </a:p>
        </p:txBody>
      </p:sp>
      <p:sp>
        <p:nvSpPr>
          <p:cNvPr id="17" name="Textfeld 16">
            <a:extLst>
              <a:ext uri="{FF2B5EF4-FFF2-40B4-BE49-F238E27FC236}">
                <a16:creationId xmlns:a16="http://schemas.microsoft.com/office/drawing/2014/main" id="{7AC5A73F-EF68-C52C-D9C0-BA6CD020DB47}"/>
              </a:ext>
            </a:extLst>
          </p:cNvPr>
          <p:cNvSpPr txBox="1"/>
          <p:nvPr/>
        </p:nvSpPr>
        <p:spPr>
          <a:xfrm>
            <a:off x="7705013" y="3059931"/>
            <a:ext cx="883154" cy="1697305"/>
          </a:xfrm>
          <a:prstGeom prst="rect">
            <a:avLst/>
          </a:prstGeom>
          <a:solidFill>
            <a:schemeClr val="accent5">
              <a:lumMod val="60000"/>
              <a:lumOff val="40000"/>
            </a:schemeClr>
          </a:solidFill>
          <a:ln>
            <a:noFill/>
          </a:ln>
        </p:spPr>
        <p:txBody>
          <a:bodyPr wrap="square" rtlCol="0" anchor="ctr">
            <a:noAutofit/>
          </a:bodyPr>
          <a:lstStyle/>
          <a:p>
            <a:pPr algn="ctr"/>
            <a:r>
              <a:rPr lang="de-DE" sz="1600" dirty="0"/>
              <a:t>90 LP</a:t>
            </a:r>
          </a:p>
        </p:txBody>
      </p:sp>
      <p:sp>
        <p:nvSpPr>
          <p:cNvPr id="3" name="Textfeld 2">
            <a:extLst>
              <a:ext uri="{FF2B5EF4-FFF2-40B4-BE49-F238E27FC236}">
                <a16:creationId xmlns:a16="http://schemas.microsoft.com/office/drawing/2014/main" id="{48A5313D-6A00-1D9D-99A2-0BDFBA706F3B}"/>
              </a:ext>
            </a:extLst>
          </p:cNvPr>
          <p:cNvSpPr txBox="1"/>
          <p:nvPr/>
        </p:nvSpPr>
        <p:spPr>
          <a:xfrm>
            <a:off x="7705014" y="4920292"/>
            <a:ext cx="883154" cy="530447"/>
          </a:xfrm>
          <a:prstGeom prst="rect">
            <a:avLst/>
          </a:prstGeom>
          <a:solidFill>
            <a:schemeClr val="accent5">
              <a:lumMod val="60000"/>
              <a:lumOff val="40000"/>
            </a:schemeClr>
          </a:solidFill>
          <a:ln>
            <a:noFill/>
          </a:ln>
        </p:spPr>
        <p:txBody>
          <a:bodyPr wrap="square" rtlCol="0" anchor="ctr">
            <a:noAutofit/>
          </a:bodyPr>
          <a:lstStyle/>
          <a:p>
            <a:pPr algn="ctr"/>
            <a:r>
              <a:rPr lang="de-DE" sz="1600" dirty="0"/>
              <a:t>30 LP</a:t>
            </a:r>
          </a:p>
        </p:txBody>
      </p:sp>
      <p:sp>
        <p:nvSpPr>
          <p:cNvPr id="9" name="Textfeld 8">
            <a:extLst>
              <a:ext uri="{FF2B5EF4-FFF2-40B4-BE49-F238E27FC236}">
                <a16:creationId xmlns:a16="http://schemas.microsoft.com/office/drawing/2014/main" id="{B7369806-3179-B748-DF67-99EE388CDD95}"/>
              </a:ext>
            </a:extLst>
          </p:cNvPr>
          <p:cNvSpPr txBox="1"/>
          <p:nvPr/>
        </p:nvSpPr>
        <p:spPr>
          <a:xfrm>
            <a:off x="7705012" y="5619498"/>
            <a:ext cx="883155" cy="530447"/>
          </a:xfrm>
          <a:prstGeom prst="rect">
            <a:avLst/>
          </a:prstGeom>
          <a:solidFill>
            <a:schemeClr val="accent1"/>
          </a:solidFill>
          <a:ln>
            <a:noFill/>
          </a:ln>
        </p:spPr>
        <p:txBody>
          <a:bodyPr wrap="square" rtlCol="0" anchor="ctr">
            <a:noAutofit/>
          </a:bodyPr>
          <a:lstStyle/>
          <a:p>
            <a:pPr algn="ctr"/>
            <a:r>
              <a:rPr lang="de-DE" sz="1600" dirty="0">
                <a:solidFill>
                  <a:schemeClr val="bg1"/>
                </a:solidFill>
              </a:rPr>
              <a:t>120 LP</a:t>
            </a:r>
          </a:p>
        </p:txBody>
      </p:sp>
      <p:pic>
        <p:nvPicPr>
          <p:cNvPr id="11" name="Grafik 10" descr="Ein Bild, das Text, Schrift, Grafiken, Screenshot enthält.&#10;&#10;Automatisch generierte Beschreibung">
            <a:extLst>
              <a:ext uri="{FF2B5EF4-FFF2-40B4-BE49-F238E27FC236}">
                <a16:creationId xmlns:a16="http://schemas.microsoft.com/office/drawing/2014/main" id="{0D875243-7994-5CF9-99A7-28F0DFC9E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46232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7" grpId="0" animBg="1"/>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84784"/>
            <a:ext cx="8229600" cy="1143000"/>
          </a:xfrm>
        </p:spPr>
        <p:txBody>
          <a:bodyPr>
            <a:normAutofit/>
          </a:bodyPr>
          <a:lstStyle/>
          <a:p>
            <a:r>
              <a:rPr lang="de-DE" sz="3600" dirty="0"/>
              <a:t>Studien- und Prüfungsordnung</a:t>
            </a:r>
          </a:p>
        </p:txBody>
      </p:sp>
      <p:sp>
        <p:nvSpPr>
          <p:cNvPr id="7" name="Inhaltsplatzhalter 6"/>
          <p:cNvSpPr>
            <a:spLocks noGrp="1"/>
          </p:cNvSpPr>
          <p:nvPr>
            <p:ph idx="1"/>
          </p:nvPr>
        </p:nvSpPr>
        <p:spPr>
          <a:xfrm>
            <a:off x="467544" y="2852936"/>
            <a:ext cx="8229600" cy="2841179"/>
          </a:xfrm>
        </p:spPr>
        <p:txBody>
          <a:bodyPr>
            <a:normAutofit/>
          </a:bodyPr>
          <a:lstStyle/>
          <a:p>
            <a:r>
              <a:rPr lang="de-DE" sz="2400" b="1" dirty="0"/>
              <a:t>WAS</a:t>
            </a:r>
            <a:r>
              <a:rPr lang="de-DE" sz="2400" dirty="0"/>
              <a:t> soll studiert werden (Inhalte, Veranstaltungstypen, Qualifikationsziele etc.)</a:t>
            </a:r>
          </a:p>
          <a:p>
            <a:endParaRPr lang="de-DE" sz="2400" dirty="0"/>
          </a:p>
          <a:p>
            <a:r>
              <a:rPr lang="de-DE" sz="2400" b="1" dirty="0"/>
              <a:t>WIE </a:t>
            </a:r>
            <a:r>
              <a:rPr lang="de-DE" sz="2400" dirty="0"/>
              <a:t>soll studiert werden (zeitlicher Umfang des Studiums, Art und Umfang der Prüfungen Bearbeitungszeit für Prüfungen)</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8" name="Fußzeilenplatzhalter 5">
            <a:extLst>
              <a:ext uri="{FF2B5EF4-FFF2-40B4-BE49-F238E27FC236}">
                <a16:creationId xmlns:a16="http://schemas.microsoft.com/office/drawing/2014/main" id="{C2C8E817-6188-CC4A-B63D-A2C9E96E762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3B8D11CE-BF65-5E62-FB1C-2B38725C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2" name="Fußzeilenplatzhalter 5">
            <a:extLst>
              <a:ext uri="{FF2B5EF4-FFF2-40B4-BE49-F238E27FC236}">
                <a16:creationId xmlns:a16="http://schemas.microsoft.com/office/drawing/2014/main" id="{0E113F45-6D2A-C348-9B72-773ADA55560A}"/>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7" name="Textfeld 6">
            <a:extLst>
              <a:ext uri="{FF2B5EF4-FFF2-40B4-BE49-F238E27FC236}">
                <a16:creationId xmlns:a16="http://schemas.microsoft.com/office/drawing/2014/main" id="{27F44FAE-F02C-D3D2-37A6-D0B195C3BE85}"/>
              </a:ext>
            </a:extLst>
          </p:cNvPr>
          <p:cNvSpPr txBox="1"/>
          <p:nvPr/>
        </p:nvSpPr>
        <p:spPr>
          <a:xfrm>
            <a:off x="612892" y="2554564"/>
            <a:ext cx="2511308" cy="1815882"/>
          </a:xfrm>
          <a:prstGeom prst="rect">
            <a:avLst/>
          </a:prstGeom>
          <a:noFill/>
        </p:spPr>
        <p:txBody>
          <a:bodyPr wrap="square">
            <a:spAutoFit/>
          </a:bodyPr>
          <a:lstStyle/>
          <a:p>
            <a:r>
              <a:rPr lang="de-DE" sz="2800" dirty="0"/>
              <a:t>Wo findet man die Studien- und Prüfungs-ordnungen?</a:t>
            </a:r>
          </a:p>
        </p:txBody>
      </p:sp>
      <p:sp>
        <p:nvSpPr>
          <p:cNvPr id="8" name="Textfeld 7">
            <a:extLst>
              <a:ext uri="{FF2B5EF4-FFF2-40B4-BE49-F238E27FC236}">
                <a16:creationId xmlns:a16="http://schemas.microsoft.com/office/drawing/2014/main" id="{DEC8AB4B-A91B-B4A6-999E-12B53ADF3FBC}"/>
              </a:ext>
            </a:extLst>
          </p:cNvPr>
          <p:cNvSpPr txBox="1"/>
          <p:nvPr/>
        </p:nvSpPr>
        <p:spPr>
          <a:xfrm>
            <a:off x="418978" y="5766807"/>
            <a:ext cx="8192631" cy="584775"/>
          </a:xfrm>
          <a:prstGeom prst="rect">
            <a:avLst/>
          </a:prstGeom>
          <a:noFill/>
        </p:spPr>
        <p:txBody>
          <a:bodyPr wrap="square" rtlCol="0">
            <a:spAutoFit/>
          </a:bodyPr>
          <a:lstStyle/>
          <a:p>
            <a:pPr algn="ctr"/>
            <a:r>
              <a:rPr lang="de-DE" sz="1600" dirty="0"/>
              <a:t>https://www.geisteswissenschaften.fu-berlin.de/we03/studium/Studiengaenge/bachelor-avl/index.html</a:t>
            </a:r>
          </a:p>
        </p:txBody>
      </p:sp>
      <p:pic>
        <p:nvPicPr>
          <p:cNvPr id="12" name="Grafik 11">
            <a:extLst>
              <a:ext uri="{FF2B5EF4-FFF2-40B4-BE49-F238E27FC236}">
                <a16:creationId xmlns:a16="http://schemas.microsoft.com/office/drawing/2014/main" id="{CC77FFF0-56A2-AA08-541A-485737549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825" y="1473016"/>
            <a:ext cx="5888175" cy="3911967"/>
          </a:xfrm>
          <a:prstGeom prst="rect">
            <a:avLst/>
          </a:prstGeom>
        </p:spPr>
      </p:pic>
      <p:sp>
        <p:nvSpPr>
          <p:cNvPr id="9" name="Ellipse 8"/>
          <p:cNvSpPr/>
          <p:nvPr/>
        </p:nvSpPr>
        <p:spPr>
          <a:xfrm>
            <a:off x="3255824" y="2369430"/>
            <a:ext cx="4716928" cy="483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0" name="Ellipse 8">
            <a:extLst>
              <a:ext uri="{FF2B5EF4-FFF2-40B4-BE49-F238E27FC236}">
                <a16:creationId xmlns:a16="http://schemas.microsoft.com/office/drawing/2014/main" id="{E3D7CE78-4C19-1659-D1C2-475FFF7D1EC2}"/>
              </a:ext>
            </a:extLst>
          </p:cNvPr>
          <p:cNvSpPr/>
          <p:nvPr/>
        </p:nvSpPr>
        <p:spPr>
          <a:xfrm>
            <a:off x="3281490" y="3749350"/>
            <a:ext cx="1820232" cy="268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pic>
        <p:nvPicPr>
          <p:cNvPr id="3" name="Grafik 2" descr="Ein Bild, das Text, Schrift, Grafiken, Screenshot enthält.&#10;&#10;Automatisch generierte Beschreibung">
            <a:extLst>
              <a:ext uri="{FF2B5EF4-FFF2-40B4-BE49-F238E27FC236}">
                <a16:creationId xmlns:a16="http://schemas.microsoft.com/office/drawing/2014/main" id="{B3EFC35C-1A85-4772-BA67-F6DA56D2F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48880"/>
            <a:ext cx="7772400" cy="1728192"/>
          </a:xfrm>
        </p:spPr>
        <p:txBody>
          <a:bodyPr>
            <a:normAutofit fontScale="90000"/>
          </a:bodyPr>
          <a:lstStyle/>
          <a:p>
            <a:r>
              <a:rPr lang="de-DE" dirty="0"/>
              <a:t>Einführung in </a:t>
            </a:r>
            <a:br>
              <a:rPr lang="de-DE" dirty="0"/>
            </a:br>
            <a:r>
              <a:rPr lang="de-DE" dirty="0"/>
              <a:t>Campus Management (CM), </a:t>
            </a:r>
            <a:r>
              <a:rPr lang="de-DE" dirty="0" err="1"/>
              <a:t>Blackboard</a:t>
            </a:r>
            <a:r>
              <a:rPr lang="de-DE" dirty="0"/>
              <a:t> und </a:t>
            </a:r>
            <a:r>
              <a:rPr lang="de-DE" dirty="0" err="1"/>
              <a:t>Webex</a:t>
            </a:r>
            <a:endParaRPr lang="de-DE"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A8F31265-06F1-FE42-A4B1-F4A2F3D2BA6C}"/>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8979480C-C5DC-DDDC-D3BA-699674EA1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906169" y="1153398"/>
            <a:ext cx="5331661" cy="4551203"/>
          </a:xfrm>
          <a:prstGeom prst="rect">
            <a:avLst/>
          </a:prstGeom>
          <a:noFill/>
          <a:ln w="9525">
            <a:noFill/>
            <a:miter lim="800000"/>
            <a:headEnd/>
            <a:tailEnd/>
          </a:ln>
        </p:spPr>
      </p:pic>
      <p:sp>
        <p:nvSpPr>
          <p:cNvPr id="8" name="Textfeld 7"/>
          <p:cNvSpPr txBox="1"/>
          <p:nvPr/>
        </p:nvSpPr>
        <p:spPr>
          <a:xfrm>
            <a:off x="3240013" y="5814241"/>
            <a:ext cx="2808312" cy="369332"/>
          </a:xfrm>
          <a:prstGeom prst="rect">
            <a:avLst/>
          </a:prstGeom>
          <a:noFill/>
        </p:spPr>
        <p:txBody>
          <a:bodyPr wrap="square" rtlCol="0">
            <a:spAutoFit/>
          </a:bodyPr>
          <a:lstStyle/>
          <a:p>
            <a:r>
              <a:rPr lang="de-DE" dirty="0" err="1"/>
              <a:t>www.ecampus.fu-berlin.de</a:t>
            </a:r>
            <a:endParaRPr lang="de-DE" dirty="0"/>
          </a:p>
        </p:txBody>
      </p:sp>
      <p:sp>
        <p:nvSpPr>
          <p:cNvPr id="9" name="Rechteck 8"/>
          <p:cNvSpPr/>
          <p:nvPr/>
        </p:nvSpPr>
        <p:spPr>
          <a:xfrm>
            <a:off x="3242864" y="4941168"/>
            <a:ext cx="2121223"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5">
            <a:extLst>
              <a:ext uri="{FF2B5EF4-FFF2-40B4-BE49-F238E27FC236}">
                <a16:creationId xmlns:a16="http://schemas.microsoft.com/office/drawing/2014/main" id="{A550A8AA-D32E-B243-A689-6C716839BCDA}"/>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B7B7654C-F1FF-C1FC-8189-15AC0522C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pic>
        <p:nvPicPr>
          <p:cNvPr id="7" name="Bild 6"/>
          <p:cNvPicPr>
            <a:picLocks noChangeAspect="1"/>
          </p:cNvPicPr>
          <p:nvPr/>
        </p:nvPicPr>
        <p:blipFill rotWithShape="1">
          <a:blip r:embed="rId4">
            <a:extLst>
              <a:ext uri="{28A0092B-C50C-407E-A947-70E740481C1C}">
                <a14:useLocalDpi xmlns:a14="http://schemas.microsoft.com/office/drawing/2010/main" val="0"/>
              </a:ext>
            </a:extLst>
          </a:blip>
          <a:srcRect r="4471"/>
          <a:stretch/>
        </p:blipFill>
        <p:spPr>
          <a:xfrm>
            <a:off x="1687856" y="1223733"/>
            <a:ext cx="6041240" cy="5132617"/>
          </a:xfrm>
          <a:prstGeom prst="rect">
            <a:avLst/>
          </a:prstGeom>
          <a:ln>
            <a:noFill/>
          </a:ln>
        </p:spPr>
      </p:pic>
      <p:sp>
        <p:nvSpPr>
          <p:cNvPr id="9" name="Rechteck 8"/>
          <p:cNvSpPr/>
          <p:nvPr/>
        </p:nvSpPr>
        <p:spPr>
          <a:xfrm>
            <a:off x="3096902" y="2752380"/>
            <a:ext cx="3384376"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535996" y="1844824"/>
            <a:ext cx="3240360" cy="43204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5">
            <a:extLst>
              <a:ext uri="{FF2B5EF4-FFF2-40B4-BE49-F238E27FC236}">
                <a16:creationId xmlns:a16="http://schemas.microsoft.com/office/drawing/2014/main" id="{289010CF-4FC6-0146-A5FF-ACF30D64C4B3}"/>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59A92412-FD88-AF71-EA2E-68F5C2F4A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9" name="Fußzeilenplatzhalter 5">
            <a:extLst>
              <a:ext uri="{FF2B5EF4-FFF2-40B4-BE49-F238E27FC236}">
                <a16:creationId xmlns:a16="http://schemas.microsoft.com/office/drawing/2014/main" id="{5057011C-570C-D14F-8D37-669A474E4DA7}"/>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a:extLst>
              <a:ext uri="{FF2B5EF4-FFF2-40B4-BE49-F238E27FC236}">
                <a16:creationId xmlns:a16="http://schemas.microsoft.com/office/drawing/2014/main" id="{1BAF2356-953F-81A4-6B72-6CA42C37B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87" y="1262522"/>
            <a:ext cx="8654004" cy="4447868"/>
          </a:xfrm>
          <a:prstGeom prst="rect">
            <a:avLst/>
          </a:prstGeom>
        </p:spPr>
      </p:pic>
      <p:sp>
        <p:nvSpPr>
          <p:cNvPr id="8" name="Rechteck 7"/>
          <p:cNvSpPr/>
          <p:nvPr/>
        </p:nvSpPr>
        <p:spPr>
          <a:xfrm>
            <a:off x="304116" y="5471504"/>
            <a:ext cx="11685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8770028-25DD-82ED-EA29-D3422FE9BCA3}"/>
              </a:ext>
            </a:extLst>
          </p:cNvPr>
          <p:cNvSpPr txBox="1"/>
          <p:nvPr/>
        </p:nvSpPr>
        <p:spPr>
          <a:xfrm>
            <a:off x="304116" y="5919663"/>
            <a:ext cx="8488295" cy="461665"/>
          </a:xfrm>
          <a:prstGeom prst="rect">
            <a:avLst/>
          </a:prstGeom>
          <a:noFill/>
        </p:spPr>
        <p:txBody>
          <a:bodyPr wrap="square" rtlCol="0">
            <a:spAutoFit/>
          </a:bodyPr>
          <a:lstStyle/>
          <a:p>
            <a:pPr algn="ctr"/>
            <a:r>
              <a:rPr lang="de-DE" sz="1200" dirty="0"/>
              <a:t>Die folgenden Beispielbilder sind Screenshots aus der Einführung in Campus Management der FU, abrufbar unter:</a:t>
            </a:r>
          </a:p>
          <a:p>
            <a:pPr algn="ctr"/>
            <a:r>
              <a:rPr lang="de-DE" sz="1200" dirty="0"/>
              <a:t>https://</a:t>
            </a:r>
            <a:r>
              <a:rPr lang="de-DE" sz="1200" dirty="0" err="1"/>
              <a:t>www.osa.fu-berlin.de</a:t>
            </a:r>
            <a:r>
              <a:rPr lang="de-DE" sz="1200" dirty="0"/>
              <a:t>/studieneinstieg/organisieren/</a:t>
            </a:r>
            <a:r>
              <a:rPr lang="de-DE" sz="1200" dirty="0" err="1"/>
              <a:t>lehrversantaltungen_anmeldung</a:t>
            </a:r>
            <a:r>
              <a:rPr lang="de-DE" sz="1200" dirty="0"/>
              <a:t>/</a:t>
            </a:r>
            <a:r>
              <a:rPr lang="de-DE" sz="1200" dirty="0" err="1"/>
              <a:t>index.html</a:t>
            </a:r>
            <a:r>
              <a:rPr lang="de-DE" sz="1200" dirty="0"/>
              <a:t> </a:t>
            </a:r>
          </a:p>
        </p:txBody>
      </p:sp>
      <p:pic>
        <p:nvPicPr>
          <p:cNvPr id="2" name="Grafik 1" descr="Ein Bild, das Text, Schrift, Grafiken, Screenshot enthält.&#10;&#10;Automatisch generierte Beschreibung">
            <a:extLst>
              <a:ext uri="{FF2B5EF4-FFF2-40B4-BE49-F238E27FC236}">
                <a16:creationId xmlns:a16="http://schemas.microsoft.com/office/drawing/2014/main" id="{B7FF372A-90CE-BA50-636D-668CF0AA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9" name="Grafik 8">
            <a:extLst>
              <a:ext uri="{FF2B5EF4-FFF2-40B4-BE49-F238E27FC236}">
                <a16:creationId xmlns:a16="http://schemas.microsoft.com/office/drawing/2014/main" id="{00BF78A7-0D43-7A5E-E5D0-AA7B35A71AF5}"/>
              </a:ext>
            </a:extLst>
          </p:cNvPr>
          <p:cNvPicPr>
            <a:picLocks noChangeAspect="1"/>
          </p:cNvPicPr>
          <p:nvPr/>
        </p:nvPicPr>
        <p:blipFill rotWithShape="1">
          <a:blip r:embed="rId3">
            <a:extLst>
              <a:ext uri="{28A0092B-C50C-407E-A947-70E740481C1C}">
                <a14:useLocalDpi xmlns:a14="http://schemas.microsoft.com/office/drawing/2010/main" val="0"/>
              </a:ext>
            </a:extLst>
          </a:blip>
          <a:srcRect l="1" t="64984" r="22177" b="-2503"/>
          <a:stretch/>
        </p:blipFill>
        <p:spPr>
          <a:xfrm>
            <a:off x="395536" y="1452915"/>
            <a:ext cx="7495402" cy="1737174"/>
          </a:xfrm>
          <a:prstGeom prst="rect">
            <a:avLst/>
          </a:prstGeom>
        </p:spPr>
      </p:pic>
      <p:pic>
        <p:nvPicPr>
          <p:cNvPr id="13" name="Grafik 12">
            <a:extLst>
              <a:ext uri="{FF2B5EF4-FFF2-40B4-BE49-F238E27FC236}">
                <a16:creationId xmlns:a16="http://schemas.microsoft.com/office/drawing/2014/main" id="{7DDCABB2-F37E-0BEB-4D5E-9609548FD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544" y="2996952"/>
            <a:ext cx="7011920" cy="3127699"/>
          </a:xfrm>
          <a:prstGeom prst="rect">
            <a:avLst/>
          </a:prstGeom>
        </p:spPr>
      </p:pic>
      <p:sp>
        <p:nvSpPr>
          <p:cNvPr id="14" name="Rechteck 13">
            <a:extLst>
              <a:ext uri="{FF2B5EF4-FFF2-40B4-BE49-F238E27FC236}">
                <a16:creationId xmlns:a16="http://schemas.microsoft.com/office/drawing/2014/main" id="{B74555C8-5FA3-198B-1363-82D57C0EFB34}"/>
              </a:ext>
            </a:extLst>
          </p:cNvPr>
          <p:cNvSpPr/>
          <p:nvPr/>
        </p:nvSpPr>
        <p:spPr>
          <a:xfrm>
            <a:off x="3419872" y="1556792"/>
            <a:ext cx="1800200" cy="347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Text, Schrift, Grafiken, Screenshot enthält.&#10;&#10;Automatisch generierte Beschreibung">
            <a:extLst>
              <a:ext uri="{FF2B5EF4-FFF2-40B4-BE49-F238E27FC236}">
                <a16:creationId xmlns:a16="http://schemas.microsoft.com/office/drawing/2014/main" id="{C1656341-DCDD-CC22-79BA-7166DFD74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a:extLst>
              <a:ext uri="{FF2B5EF4-FFF2-40B4-BE49-F238E27FC236}">
                <a16:creationId xmlns:a16="http://schemas.microsoft.com/office/drawing/2014/main" id="{B57EB75D-A556-E9A7-BCA1-D35213FA98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92"/>
          <a:stretch/>
        </p:blipFill>
        <p:spPr>
          <a:xfrm>
            <a:off x="685800" y="2193276"/>
            <a:ext cx="7772400" cy="1827093"/>
          </a:xfrm>
          <a:prstGeom prst="rect">
            <a:avLst/>
          </a:prstGeom>
        </p:spPr>
      </p:pic>
      <p:sp>
        <p:nvSpPr>
          <p:cNvPr id="8" name="Rechteck 7">
            <a:extLst>
              <a:ext uri="{FF2B5EF4-FFF2-40B4-BE49-F238E27FC236}">
                <a16:creationId xmlns:a16="http://schemas.microsoft.com/office/drawing/2014/main" id="{E5022976-2DF4-35B7-F2D7-3C3A896E18A2}"/>
              </a:ext>
            </a:extLst>
          </p:cNvPr>
          <p:cNvSpPr/>
          <p:nvPr/>
        </p:nvSpPr>
        <p:spPr>
          <a:xfrm>
            <a:off x="6876256" y="3429000"/>
            <a:ext cx="648072" cy="625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ECDD445-E5A3-8145-E4AB-96315B9D953F}"/>
              </a:ext>
            </a:extLst>
          </p:cNvPr>
          <p:cNvSpPr/>
          <p:nvPr/>
        </p:nvSpPr>
        <p:spPr>
          <a:xfrm>
            <a:off x="899592" y="3429000"/>
            <a:ext cx="216024" cy="625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C8FBBC-6108-BC93-3B58-11363D3A3BEF}"/>
              </a:ext>
            </a:extLst>
          </p:cNvPr>
          <p:cNvSpPr txBox="1"/>
          <p:nvPr/>
        </p:nvSpPr>
        <p:spPr>
          <a:xfrm>
            <a:off x="1628933" y="4582352"/>
            <a:ext cx="5895395" cy="707886"/>
          </a:xfrm>
          <a:prstGeom prst="rect">
            <a:avLst/>
          </a:prstGeom>
          <a:noFill/>
        </p:spPr>
        <p:txBody>
          <a:bodyPr wrap="square" rtlCol="0">
            <a:spAutoFit/>
          </a:bodyPr>
          <a:lstStyle/>
          <a:p>
            <a:r>
              <a:rPr lang="de-DE" sz="2000" b="1" dirty="0"/>
              <a:t>Direktbuchungen</a:t>
            </a:r>
            <a:r>
              <a:rPr lang="de-DE" sz="2000" dirty="0"/>
              <a:t> für Lehrveranstaltungen in AVL sind </a:t>
            </a:r>
            <a:r>
              <a:rPr lang="de-DE" sz="2000" b="1" dirty="0"/>
              <a:t>selten</a:t>
            </a:r>
            <a:r>
              <a:rPr lang="de-DE" sz="2000" dirty="0"/>
              <a:t> und normalerweise nur in Vorlesungen möglich </a:t>
            </a:r>
          </a:p>
        </p:txBody>
      </p:sp>
      <p:pic>
        <p:nvPicPr>
          <p:cNvPr id="2" name="Grafik 1" descr="Ein Bild, das Text, Schrift, Grafiken, Screenshot enthält.&#10;&#10;Automatisch generierte Beschreibung">
            <a:extLst>
              <a:ext uri="{FF2B5EF4-FFF2-40B4-BE49-F238E27FC236}">
                <a16:creationId xmlns:a16="http://schemas.microsoft.com/office/drawing/2014/main" id="{D414EC28-31B1-48FA-2C19-19F3AA7E5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995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a:extLst>
              <a:ext uri="{FF2B5EF4-FFF2-40B4-BE49-F238E27FC236}">
                <a16:creationId xmlns:a16="http://schemas.microsoft.com/office/drawing/2014/main" id="{7EB6254B-730B-834D-6AE1-AD64F694EC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14"/>
          <a:stretch/>
        </p:blipFill>
        <p:spPr>
          <a:xfrm>
            <a:off x="755576" y="2086239"/>
            <a:ext cx="7772400" cy="3960440"/>
          </a:xfrm>
          <a:prstGeom prst="rect">
            <a:avLst/>
          </a:prstGeom>
        </p:spPr>
      </p:pic>
      <p:sp>
        <p:nvSpPr>
          <p:cNvPr id="9" name="Textfeld 8">
            <a:extLst>
              <a:ext uri="{FF2B5EF4-FFF2-40B4-BE49-F238E27FC236}">
                <a16:creationId xmlns:a16="http://schemas.microsoft.com/office/drawing/2014/main" id="{9D2F6A14-9771-849E-CC6A-32EDC7E64BCB}"/>
              </a:ext>
            </a:extLst>
          </p:cNvPr>
          <p:cNvSpPr txBox="1"/>
          <p:nvPr/>
        </p:nvSpPr>
        <p:spPr>
          <a:xfrm>
            <a:off x="755576" y="1405648"/>
            <a:ext cx="7560840" cy="646331"/>
          </a:xfrm>
          <a:prstGeom prst="rect">
            <a:avLst/>
          </a:prstGeom>
          <a:noFill/>
        </p:spPr>
        <p:txBody>
          <a:bodyPr wrap="square" rtlCol="0">
            <a:spAutoFit/>
          </a:bodyPr>
          <a:lstStyle/>
          <a:p>
            <a:pPr algn="ctr"/>
            <a:r>
              <a:rPr lang="de-DE" dirty="0"/>
              <a:t>Die meisten AVL Veranstaltungen sind </a:t>
            </a:r>
            <a:r>
              <a:rPr lang="de-DE" b="1" dirty="0"/>
              <a:t>platzbeschränkt</a:t>
            </a:r>
            <a:r>
              <a:rPr lang="de-DE" dirty="0"/>
              <a:t>, weshalb </a:t>
            </a:r>
            <a:br>
              <a:rPr lang="de-DE" dirty="0"/>
            </a:br>
            <a:r>
              <a:rPr lang="de-DE" b="1" dirty="0"/>
              <a:t>Präferenzen</a:t>
            </a:r>
            <a:r>
              <a:rPr lang="de-DE" dirty="0"/>
              <a:t> im Campus Management angegeben werden müssen:</a:t>
            </a:r>
          </a:p>
        </p:txBody>
      </p:sp>
      <p:sp>
        <p:nvSpPr>
          <p:cNvPr id="10" name="Rechteck 9">
            <a:extLst>
              <a:ext uri="{FF2B5EF4-FFF2-40B4-BE49-F238E27FC236}">
                <a16:creationId xmlns:a16="http://schemas.microsoft.com/office/drawing/2014/main" id="{0F940F88-FE31-307D-DC42-3607C82C2A4D}"/>
              </a:ext>
            </a:extLst>
          </p:cNvPr>
          <p:cNvSpPr/>
          <p:nvPr/>
        </p:nvSpPr>
        <p:spPr>
          <a:xfrm>
            <a:off x="6948264" y="2924282"/>
            <a:ext cx="1008112" cy="3277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ADC1C04-65F9-094D-83F4-D1D00A9458AF}"/>
              </a:ext>
            </a:extLst>
          </p:cNvPr>
          <p:cNvSpPr/>
          <p:nvPr/>
        </p:nvSpPr>
        <p:spPr>
          <a:xfrm>
            <a:off x="755576" y="3104097"/>
            <a:ext cx="3024336" cy="396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2F8124B-7E61-EAC5-1182-DF148D821589}"/>
              </a:ext>
            </a:extLst>
          </p:cNvPr>
          <p:cNvSpPr/>
          <p:nvPr/>
        </p:nvSpPr>
        <p:spPr>
          <a:xfrm>
            <a:off x="755576" y="4569418"/>
            <a:ext cx="3024336" cy="396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Text, Schrift, Grafiken, Screenshot enthält.&#10;&#10;Automatisch generierte Beschreibung">
            <a:extLst>
              <a:ext uri="{FF2B5EF4-FFF2-40B4-BE49-F238E27FC236}">
                <a16:creationId xmlns:a16="http://schemas.microsoft.com/office/drawing/2014/main" id="{6478D7B5-A140-F00B-D7AF-5BB4EB414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5757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a:xfrm>
            <a:off x="1259632" y="1772816"/>
            <a:ext cx="6840760" cy="3600400"/>
          </a:xfrm>
        </p:spPr>
        <p:txBody>
          <a:bodyPr>
            <a:normAutofit/>
          </a:bodyPr>
          <a:lstStyle/>
          <a:p>
            <a:pPr marL="514350" indent="-514350">
              <a:buFont typeface="+mj-lt"/>
              <a:buAutoNum type="arabicPeriod"/>
            </a:pPr>
            <a:r>
              <a:rPr lang="de-DE" sz="2800" dirty="0"/>
              <a:t>Struktur und Aufbau der Universität</a:t>
            </a:r>
          </a:p>
          <a:p>
            <a:pPr marL="514350" indent="-514350">
              <a:buAutoNum type="arabicPeriod"/>
            </a:pPr>
            <a:r>
              <a:rPr lang="de-DE" sz="2800" dirty="0"/>
              <a:t>Aufbau des Master-Studiengangs</a:t>
            </a:r>
          </a:p>
          <a:p>
            <a:pPr marL="514350" indent="-514350">
              <a:buAutoNum type="arabicPeriod"/>
            </a:pPr>
            <a:r>
              <a:rPr lang="de-DE" sz="2800" dirty="0"/>
              <a:t>Studien- und Prüfungsordnung</a:t>
            </a:r>
          </a:p>
          <a:p>
            <a:pPr marL="514350" indent="-514350">
              <a:buAutoNum type="arabicPeriod"/>
            </a:pPr>
            <a:r>
              <a:rPr lang="de-DE" sz="2800" dirty="0"/>
              <a:t>Einführung in Campus Management, </a:t>
            </a:r>
            <a:br>
              <a:rPr lang="de-DE" sz="2800" dirty="0"/>
            </a:br>
            <a:r>
              <a:rPr lang="de-DE" sz="2800" dirty="0" err="1"/>
              <a:t>Blackboard</a:t>
            </a:r>
            <a:r>
              <a:rPr lang="de-DE" sz="2800" dirty="0"/>
              <a:t> und </a:t>
            </a:r>
            <a:r>
              <a:rPr lang="de-DE" sz="2800" dirty="0" err="1"/>
              <a:t>Webex</a:t>
            </a:r>
            <a:endParaRPr lang="de-DE" sz="2800" dirty="0"/>
          </a:p>
          <a:p>
            <a:pPr marL="514350" indent="-514350">
              <a:buAutoNum type="arabicPeriod"/>
            </a:pPr>
            <a:r>
              <a:rPr lang="de-DE" sz="2800" dirty="0"/>
              <a:t>Belegung und Anerkennung von </a:t>
            </a:r>
            <a:br>
              <a:rPr lang="de-DE" sz="2800" dirty="0"/>
            </a:br>
            <a:r>
              <a:rPr lang="de-DE" sz="2800" dirty="0"/>
              <a:t>externen Veranstaltungen</a:t>
            </a:r>
            <a:endParaRPr lang="de-DE" dirty="0"/>
          </a:p>
          <a:p>
            <a:pPr marL="514350" indent="-514350">
              <a:buAutoNum type="arabicPeriod"/>
            </a:pPr>
            <a:endParaRPr lang="de-DE" dirty="0"/>
          </a:p>
          <a:p>
            <a:pPr marL="514350" indent="-514350">
              <a:buAutoNum type="arabicPeriod"/>
            </a:pPr>
            <a:endParaRPr lang="de-DE" dirty="0"/>
          </a:p>
        </p:txBody>
      </p:sp>
      <p:sp>
        <p:nvSpPr>
          <p:cNvPr id="6" name="Fußzeilenplatzhalter 5"/>
          <p:cNvSpPr>
            <a:spLocks noGrp="1"/>
          </p:cNvSpPr>
          <p:nvPr>
            <p:ph type="ftr" sz="quarter" idx="11"/>
          </p:nvPr>
        </p:nvSpPr>
        <p:spPr/>
        <p:txBody>
          <a:bodyPr/>
          <a:lstStyle/>
          <a:p>
            <a:r>
              <a:rPr lang="de-DE" dirty="0"/>
              <a:t>Orientierungstage Wintersemester 24/25</a:t>
            </a:r>
          </a:p>
        </p:txBody>
      </p:sp>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pic>
        <p:nvPicPr>
          <p:cNvPr id="2" name="Grafik 1" descr="Ein Bild, das Text, Schrift, Grafiken, Screenshot enthält.&#10;&#10;Automatisch generierte Beschreibung">
            <a:extLst>
              <a:ext uri="{FF2B5EF4-FFF2-40B4-BE49-F238E27FC236}">
                <a16:creationId xmlns:a16="http://schemas.microsoft.com/office/drawing/2014/main" id="{F4300A85-2CF9-ACB6-5E06-810468B55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a:extLst>
              <a:ext uri="{FF2B5EF4-FFF2-40B4-BE49-F238E27FC236}">
                <a16:creationId xmlns:a16="http://schemas.microsoft.com/office/drawing/2014/main" id="{7EB6254B-730B-834D-6AE1-AD64F694EC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710"/>
          <a:stretch/>
        </p:blipFill>
        <p:spPr>
          <a:xfrm>
            <a:off x="755576" y="2001661"/>
            <a:ext cx="7772400" cy="2776414"/>
          </a:xfrm>
          <a:prstGeom prst="rect">
            <a:avLst/>
          </a:prstGeom>
        </p:spPr>
      </p:pic>
      <p:pic>
        <p:nvPicPr>
          <p:cNvPr id="8" name="Grafik 7">
            <a:extLst>
              <a:ext uri="{FF2B5EF4-FFF2-40B4-BE49-F238E27FC236}">
                <a16:creationId xmlns:a16="http://schemas.microsoft.com/office/drawing/2014/main" id="{CDDB633C-44B9-F7B2-D69C-303AA6B786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1313" r="-1135" b="37273"/>
          <a:stretch/>
        </p:blipFill>
        <p:spPr>
          <a:xfrm>
            <a:off x="755576" y="4778075"/>
            <a:ext cx="7860690" cy="1296144"/>
          </a:xfrm>
          <a:prstGeom prst="rect">
            <a:avLst/>
          </a:prstGeom>
        </p:spPr>
      </p:pic>
      <p:sp>
        <p:nvSpPr>
          <p:cNvPr id="2" name="Textfeld 1">
            <a:extLst>
              <a:ext uri="{FF2B5EF4-FFF2-40B4-BE49-F238E27FC236}">
                <a16:creationId xmlns:a16="http://schemas.microsoft.com/office/drawing/2014/main" id="{38B9F33B-24E4-5DCF-495D-37C860164BB7}"/>
              </a:ext>
            </a:extLst>
          </p:cNvPr>
          <p:cNvSpPr txBox="1"/>
          <p:nvPr/>
        </p:nvSpPr>
        <p:spPr>
          <a:xfrm>
            <a:off x="791580" y="1369761"/>
            <a:ext cx="7560840" cy="646331"/>
          </a:xfrm>
          <a:prstGeom prst="rect">
            <a:avLst/>
          </a:prstGeom>
          <a:noFill/>
        </p:spPr>
        <p:txBody>
          <a:bodyPr wrap="square" rtlCol="0">
            <a:spAutoFit/>
          </a:bodyPr>
          <a:lstStyle/>
          <a:p>
            <a:pPr algn="ctr"/>
            <a:r>
              <a:rPr lang="de-DE" dirty="0"/>
              <a:t>Bei der Kursauswahl erscheinen in AVL jeweils</a:t>
            </a:r>
            <a:br>
              <a:rPr lang="de-DE" dirty="0"/>
            </a:br>
            <a:r>
              <a:rPr lang="de-DE" b="1" dirty="0"/>
              <a:t>dieselben Lehrveranstaltung</a:t>
            </a:r>
            <a:r>
              <a:rPr lang="de-DE" dirty="0"/>
              <a:t> in </a:t>
            </a:r>
            <a:r>
              <a:rPr lang="de-DE" b="1" dirty="0"/>
              <a:t>allen Modulabschnitten</a:t>
            </a:r>
            <a:r>
              <a:rPr lang="de-DE" dirty="0"/>
              <a:t>:</a:t>
            </a:r>
            <a:r>
              <a:rPr lang="de-DE" b="1" dirty="0"/>
              <a:t> </a:t>
            </a:r>
          </a:p>
        </p:txBody>
      </p:sp>
      <p:sp>
        <p:nvSpPr>
          <p:cNvPr id="6" name="Rechteck 5">
            <a:extLst>
              <a:ext uri="{FF2B5EF4-FFF2-40B4-BE49-F238E27FC236}">
                <a16:creationId xmlns:a16="http://schemas.microsoft.com/office/drawing/2014/main" id="{4D510115-25D4-EA6E-223E-AAA2F0F9A4C9}"/>
              </a:ext>
            </a:extLst>
          </p:cNvPr>
          <p:cNvSpPr/>
          <p:nvPr/>
        </p:nvSpPr>
        <p:spPr>
          <a:xfrm>
            <a:off x="791580" y="3140968"/>
            <a:ext cx="7736396"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04DB4DA-B8AF-6151-B4E2-21FAB9E00DA4}"/>
              </a:ext>
            </a:extLst>
          </p:cNvPr>
          <p:cNvSpPr/>
          <p:nvPr/>
        </p:nvSpPr>
        <p:spPr>
          <a:xfrm>
            <a:off x="791154" y="4581128"/>
            <a:ext cx="7736396" cy="1565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Text, Schrift, Grafiken, Screenshot enthält.&#10;&#10;Automatisch generierte Beschreibung">
            <a:extLst>
              <a:ext uri="{FF2B5EF4-FFF2-40B4-BE49-F238E27FC236}">
                <a16:creationId xmlns:a16="http://schemas.microsoft.com/office/drawing/2014/main" id="{84754C56-07BE-7C35-7C53-BD6B5CCB1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7849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6" name="Textfeld 5">
            <a:extLst>
              <a:ext uri="{FF2B5EF4-FFF2-40B4-BE49-F238E27FC236}">
                <a16:creationId xmlns:a16="http://schemas.microsoft.com/office/drawing/2014/main" id="{513EC1C2-9614-0754-4B1C-DB21555581E2}"/>
              </a:ext>
            </a:extLst>
          </p:cNvPr>
          <p:cNvSpPr txBox="1"/>
          <p:nvPr/>
        </p:nvSpPr>
        <p:spPr>
          <a:xfrm>
            <a:off x="696975" y="1628800"/>
            <a:ext cx="7910039" cy="4370427"/>
          </a:xfrm>
          <a:prstGeom prst="rect">
            <a:avLst/>
          </a:prstGeom>
          <a:noFill/>
        </p:spPr>
        <p:txBody>
          <a:bodyPr wrap="square" rtlCol="0">
            <a:spAutoFit/>
          </a:bodyPr>
          <a:lstStyle/>
          <a:p>
            <a:endParaRPr lang="de-DE" sz="2000" dirty="0"/>
          </a:p>
          <a:p>
            <a:r>
              <a:rPr lang="de-DE" sz="2000" dirty="0"/>
              <a:t>Bsp. 1: 	Ich möchte in diesem Semester mein erstes Seminar im Modul 	M1 besuchen, deshalb vergebe ich im 1. Modulabschnitt so 	viele Präferenzen wie möglich und im 2. Modulabschnitt keine</a:t>
            </a:r>
          </a:p>
          <a:p>
            <a:endParaRPr lang="de-DE" sz="2000" dirty="0"/>
          </a:p>
          <a:p>
            <a:r>
              <a:rPr lang="de-DE" sz="2000" dirty="0"/>
              <a:t>Bsp. 2:	Ich habe bereits ein Seminar in M3 absolviert und möchte in 	diesem Semester ein weiteres Seminar des Moduls besuchen, 	deshalb wähle ich im 2. Modulabschnitt so viele Präferenzen wie 	möglich aus und im 1. sowie im 3. Modulabschnitt keine</a:t>
            </a:r>
          </a:p>
          <a:p>
            <a:endParaRPr lang="de-DE" sz="2000" dirty="0"/>
          </a:p>
          <a:p>
            <a:r>
              <a:rPr lang="de-DE" sz="2000" dirty="0"/>
              <a:t>Bsp. 3:	Ich möchte in Modul M4 in diesem Semester zwei Seminare 	besuchen, deshalb vergebe ich in beiden Modulabschnitten alle 	Präferenzen</a:t>
            </a:r>
            <a:br>
              <a:rPr lang="de-DE" dirty="0"/>
            </a:br>
            <a:endParaRPr lang="de-DE" dirty="0"/>
          </a:p>
        </p:txBody>
      </p:sp>
      <p:pic>
        <p:nvPicPr>
          <p:cNvPr id="2" name="Grafik 1" descr="Ein Bild, das Text, Schrift, Grafiken, Screenshot enthält.&#10;&#10;Automatisch generierte Beschreibung">
            <a:extLst>
              <a:ext uri="{FF2B5EF4-FFF2-40B4-BE49-F238E27FC236}">
                <a16:creationId xmlns:a16="http://schemas.microsoft.com/office/drawing/2014/main" id="{D22422B1-5EE1-FC0C-7A34-33E261A3E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9693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3" name="Fußzeilenplatzhalter 5">
            <a:extLst>
              <a:ext uri="{FF2B5EF4-FFF2-40B4-BE49-F238E27FC236}">
                <a16:creationId xmlns:a16="http://schemas.microsoft.com/office/drawing/2014/main" id="{44526E77-DC74-BA4C-80E9-86A29AF0FC4C}"/>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a:extLst>
              <a:ext uri="{FF2B5EF4-FFF2-40B4-BE49-F238E27FC236}">
                <a16:creationId xmlns:a16="http://schemas.microsoft.com/office/drawing/2014/main" id="{024BCE62-5721-9003-9D34-182C4E66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2130668"/>
            <a:ext cx="7816601" cy="1025102"/>
          </a:xfrm>
          <a:prstGeom prst="rect">
            <a:avLst/>
          </a:prstGeom>
          <a:ln>
            <a:solidFill>
              <a:schemeClr val="tx2"/>
            </a:solidFill>
          </a:ln>
        </p:spPr>
      </p:pic>
      <p:sp>
        <p:nvSpPr>
          <p:cNvPr id="10" name="Rechteck 9"/>
          <p:cNvSpPr/>
          <p:nvPr/>
        </p:nvSpPr>
        <p:spPr>
          <a:xfrm flipV="1">
            <a:off x="684333" y="2146097"/>
            <a:ext cx="287267" cy="355258"/>
          </a:xfrm>
          <a:prstGeom prst="rect">
            <a:avLst/>
          </a:prstGeom>
          <a:noFill/>
          <a:ln>
            <a:solidFill>
              <a:srgbClr val="F4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1063C63-DFF1-EE25-ED74-AFCA4DC3B316}"/>
              </a:ext>
            </a:extLst>
          </p:cNvPr>
          <p:cNvSpPr txBox="1"/>
          <p:nvPr/>
        </p:nvSpPr>
        <p:spPr>
          <a:xfrm>
            <a:off x="3563888" y="4116200"/>
            <a:ext cx="4752528" cy="2031325"/>
          </a:xfrm>
          <a:prstGeom prst="rect">
            <a:avLst/>
          </a:prstGeom>
          <a:noFill/>
        </p:spPr>
        <p:txBody>
          <a:bodyPr wrap="square" rtlCol="0">
            <a:spAutoFit/>
          </a:bodyPr>
          <a:lstStyle/>
          <a:p>
            <a:r>
              <a:rPr lang="de-DE" dirty="0"/>
              <a:t>aktive und regelmäßige Teilnahme in </a:t>
            </a:r>
            <a:r>
              <a:rPr lang="de-DE" b="1" dirty="0"/>
              <a:t>allen </a:t>
            </a:r>
            <a:r>
              <a:rPr lang="de-DE" dirty="0"/>
              <a:t>Lehrveranstaltungen durch Dozierende bestätigt + eine Note für die Modulabschlussprüfung ist eingetragen</a:t>
            </a:r>
          </a:p>
          <a:p>
            <a:endParaRPr lang="de-DE" dirty="0"/>
          </a:p>
          <a:p>
            <a:r>
              <a:rPr lang="de-DE" dirty="0"/>
              <a:t>Ausnahme: keine Modulabschlussprüfung in</a:t>
            </a:r>
          </a:p>
          <a:p>
            <a:r>
              <a:rPr lang="de-DE" dirty="0"/>
              <a:t>Modul M5 Perspektiven der Forschung</a:t>
            </a:r>
          </a:p>
        </p:txBody>
      </p:sp>
      <p:sp>
        <p:nvSpPr>
          <p:cNvPr id="17" name="Textfeld 16">
            <a:extLst>
              <a:ext uri="{FF2B5EF4-FFF2-40B4-BE49-F238E27FC236}">
                <a16:creationId xmlns:a16="http://schemas.microsoft.com/office/drawing/2014/main" id="{8AA186D5-D0B2-96B9-A2AE-0AA445A4256E}"/>
              </a:ext>
            </a:extLst>
          </p:cNvPr>
          <p:cNvSpPr txBox="1"/>
          <p:nvPr/>
        </p:nvSpPr>
        <p:spPr>
          <a:xfrm>
            <a:off x="688124" y="4116200"/>
            <a:ext cx="2895600" cy="369332"/>
          </a:xfrm>
          <a:prstGeom prst="rect">
            <a:avLst/>
          </a:prstGeom>
          <a:noFill/>
        </p:spPr>
        <p:txBody>
          <a:bodyPr wrap="square" rtlCol="0">
            <a:spAutoFit/>
          </a:bodyPr>
          <a:lstStyle/>
          <a:p>
            <a:r>
              <a:rPr lang="de-DE" dirty="0"/>
              <a:t>abgeschlossenes Modul     =</a:t>
            </a:r>
          </a:p>
        </p:txBody>
      </p:sp>
      <p:pic>
        <p:nvPicPr>
          <p:cNvPr id="2" name="Grafik 1" descr="Ein Bild, das Text, Schrift, Grafiken, Screenshot enthält.&#10;&#10;Automatisch generierte Beschreibung">
            <a:extLst>
              <a:ext uri="{FF2B5EF4-FFF2-40B4-BE49-F238E27FC236}">
                <a16:creationId xmlns:a16="http://schemas.microsoft.com/office/drawing/2014/main" id="{625E4B54-DBDA-B715-35A2-7A6D3EACD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2" name="Textfeld 1">
            <a:extLst>
              <a:ext uri="{FF2B5EF4-FFF2-40B4-BE49-F238E27FC236}">
                <a16:creationId xmlns:a16="http://schemas.microsoft.com/office/drawing/2014/main" id="{C0D98BCF-0635-CEC6-3117-F482475CB7AD}"/>
              </a:ext>
            </a:extLst>
          </p:cNvPr>
          <p:cNvSpPr txBox="1"/>
          <p:nvPr/>
        </p:nvSpPr>
        <p:spPr>
          <a:xfrm>
            <a:off x="600853" y="1298566"/>
            <a:ext cx="7942293" cy="830997"/>
          </a:xfrm>
          <a:prstGeom prst="rect">
            <a:avLst/>
          </a:prstGeom>
          <a:noFill/>
        </p:spPr>
        <p:txBody>
          <a:bodyPr wrap="square" rtlCol="0">
            <a:spAutoFit/>
          </a:bodyPr>
          <a:lstStyle/>
          <a:p>
            <a:pPr algn="ctr"/>
            <a:r>
              <a:rPr lang="de-DE" sz="2400" dirty="0"/>
              <a:t>Bei der Kursanmeldung für teilnahmeschränkte Veranstaltungen gilt:  </a:t>
            </a:r>
            <a:endParaRPr lang="de-DE" sz="2400" b="1" dirty="0"/>
          </a:p>
        </p:txBody>
      </p:sp>
      <p:sp>
        <p:nvSpPr>
          <p:cNvPr id="6" name="Textfeld 5">
            <a:extLst>
              <a:ext uri="{FF2B5EF4-FFF2-40B4-BE49-F238E27FC236}">
                <a16:creationId xmlns:a16="http://schemas.microsoft.com/office/drawing/2014/main" id="{513EC1C2-9614-0754-4B1C-DB21555581E2}"/>
              </a:ext>
            </a:extLst>
          </p:cNvPr>
          <p:cNvSpPr txBox="1"/>
          <p:nvPr/>
        </p:nvSpPr>
        <p:spPr>
          <a:xfrm>
            <a:off x="755576" y="2469394"/>
            <a:ext cx="8064896" cy="3547125"/>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de-DE" sz="2000" dirty="0"/>
              <a:t>Pro Lehrveranstaltung die belegt werden soll, müssen in jeweils einem Modulabschnitt möglichst alle Präferenzen vergeben werden</a:t>
            </a:r>
          </a:p>
          <a:p>
            <a:pPr marL="285750" indent="-285750">
              <a:spcBef>
                <a:spcPts val="900"/>
              </a:spcBef>
              <a:buFont typeface="Arial" panose="020B0604020202020204" pitchFamily="34" charset="0"/>
              <a:buChar char="•"/>
            </a:pPr>
            <a:r>
              <a:rPr lang="de-DE" sz="2000" dirty="0"/>
              <a:t>Die Präferenzen müssen vor dem Stichtag, an dem Campus Management die automatische Platzvergabe vornimmt, eingetragen sein (i.d.R. Freitag vor Vorlesungsbeginn)</a:t>
            </a:r>
            <a:br>
              <a:rPr lang="de-DE" sz="2000" dirty="0"/>
            </a:br>
            <a:r>
              <a:rPr lang="de-DE" sz="1100" dirty="0"/>
              <a:t> </a:t>
            </a:r>
            <a:br>
              <a:rPr lang="de-DE" sz="2000" dirty="0"/>
            </a:br>
            <a:r>
              <a:rPr lang="de-DE" sz="2000" dirty="0"/>
              <a:t>Präferenzzeitraum 2024: </a:t>
            </a:r>
            <a:br>
              <a:rPr lang="de-DE" sz="2000" dirty="0"/>
            </a:br>
            <a:r>
              <a:rPr lang="de-DE" sz="2000" dirty="0">
                <a:solidFill>
                  <a:srgbClr val="FF0000"/>
                </a:solidFill>
              </a:rPr>
              <a:t>01.10. – 11.10., 12:00h!</a:t>
            </a:r>
          </a:p>
          <a:p>
            <a:pPr>
              <a:spcBef>
                <a:spcPts val="900"/>
              </a:spcBef>
            </a:pPr>
            <a:endParaRPr lang="de-DE" sz="1100" dirty="0"/>
          </a:p>
          <a:p>
            <a:pPr>
              <a:spcBef>
                <a:spcPts val="900"/>
              </a:spcBef>
            </a:pPr>
            <a:r>
              <a:rPr lang="de-DE" sz="2000" dirty="0"/>
              <a:t>Für Veranstaltungen ohne Teilnahmebeschränkung, die über die Direkt-buchung belegt werden, endet der Buchungszeitraum am </a:t>
            </a:r>
            <a:r>
              <a:rPr lang="de-DE" sz="2000" dirty="0">
                <a:solidFill>
                  <a:srgbClr val="FF0000"/>
                </a:solidFill>
              </a:rPr>
              <a:t>01.11., 24:00h!</a:t>
            </a:r>
          </a:p>
        </p:txBody>
      </p:sp>
      <p:pic>
        <p:nvPicPr>
          <p:cNvPr id="3" name="Grafik 2" descr="Ein Bild, das Text, Schrift, Grafiken, Screenshot enthält.&#10;&#10;Automatisch generierte Beschreibung">
            <a:extLst>
              <a:ext uri="{FF2B5EF4-FFF2-40B4-BE49-F238E27FC236}">
                <a16:creationId xmlns:a16="http://schemas.microsoft.com/office/drawing/2014/main" id="{ADD466C2-774C-AF1D-FAEC-374A37D36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5875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755576" y="1845338"/>
            <a:ext cx="7704855" cy="3816424"/>
          </a:xfrm>
        </p:spPr>
        <p:txBody>
          <a:bodyPr>
            <a:noAutofit/>
          </a:bodyPr>
          <a:lstStyle/>
          <a:p>
            <a:pPr>
              <a:spcBef>
                <a:spcPts val="2280"/>
              </a:spcBef>
            </a:pPr>
            <a:r>
              <a:rPr lang="de-DE" sz="2400" dirty="0"/>
              <a:t>Wollen Sie eine Lehrveranstaltung nicht weiter besuchen (egal ob teilnahmebeschränkt oder nicht), melden Sie bis zum Ende des CM-Anmeldezeitraums </a:t>
            </a:r>
            <a:r>
              <a:rPr lang="de-DE" sz="2400" dirty="0">
                <a:solidFill>
                  <a:srgbClr val="FF0000"/>
                </a:solidFill>
              </a:rPr>
              <a:t>am 01.11., 24:00h </a:t>
            </a:r>
            <a:r>
              <a:rPr lang="de-DE" sz="2400" dirty="0"/>
              <a:t>wieder ab!</a:t>
            </a:r>
          </a:p>
          <a:p>
            <a:pPr>
              <a:spcBef>
                <a:spcPts val="2280"/>
              </a:spcBef>
            </a:pPr>
            <a:r>
              <a:rPr lang="de-DE" sz="2400" dirty="0"/>
              <a:t>Danach ist eine Abmeldung nicht mehr möglich – Sie haben „Seminar-Leichen“ in CM</a:t>
            </a:r>
          </a:p>
          <a:p>
            <a:pPr>
              <a:spcBef>
                <a:spcPts val="2280"/>
              </a:spcBef>
            </a:pPr>
            <a:r>
              <a:rPr lang="de-DE" sz="2400" dirty="0"/>
              <a:t>Andere </a:t>
            </a:r>
            <a:r>
              <a:rPr lang="de-DE" sz="2400" dirty="0" err="1"/>
              <a:t>Kommiliton:innen</a:t>
            </a:r>
            <a:r>
              <a:rPr lang="de-DE" sz="2400" dirty="0"/>
              <a:t> können sich so noch für frei gewordene Plätze in den Veranstaltungen anmelden! </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55124728-CE8E-F346-BF14-28B0E0C967E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C4656590-6584-EE11-DC2E-2E06D9604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a:extLst>
              <a:ext uri="{FF2B5EF4-FFF2-40B4-BE49-F238E27FC236}">
                <a16:creationId xmlns:a16="http://schemas.microsoft.com/office/drawing/2014/main" id="{A8010338-7AD5-9B3E-2CE7-5D32F7FDD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62" y="3140968"/>
            <a:ext cx="7208713" cy="2880320"/>
          </a:xfrm>
          <a:prstGeom prst="rect">
            <a:avLst/>
          </a:prstGeom>
        </p:spPr>
      </p:pic>
      <p:pic>
        <p:nvPicPr>
          <p:cNvPr id="9" name="Grafik 8">
            <a:extLst>
              <a:ext uri="{FF2B5EF4-FFF2-40B4-BE49-F238E27FC236}">
                <a16:creationId xmlns:a16="http://schemas.microsoft.com/office/drawing/2014/main" id="{9AFD9584-A72F-832E-B801-0FF290B39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539271"/>
            <a:ext cx="3610322" cy="1759576"/>
          </a:xfrm>
          <a:prstGeom prst="rect">
            <a:avLst/>
          </a:prstGeom>
        </p:spPr>
      </p:pic>
      <p:sp>
        <p:nvSpPr>
          <p:cNvPr id="10" name="Rechteck 9">
            <a:extLst>
              <a:ext uri="{FF2B5EF4-FFF2-40B4-BE49-F238E27FC236}">
                <a16:creationId xmlns:a16="http://schemas.microsoft.com/office/drawing/2014/main" id="{39B825CD-BB70-B826-36F4-8E0BAE9E274C}"/>
              </a:ext>
            </a:extLst>
          </p:cNvPr>
          <p:cNvSpPr/>
          <p:nvPr/>
        </p:nvSpPr>
        <p:spPr>
          <a:xfrm>
            <a:off x="4427984" y="3478351"/>
            <a:ext cx="864096" cy="242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3ECC5F54-6306-E1E1-9B72-86EACCB16694}"/>
              </a:ext>
            </a:extLst>
          </p:cNvPr>
          <p:cNvSpPr>
            <a:spLocks noGrp="1"/>
          </p:cNvSpPr>
          <p:nvPr>
            <p:ph type="ctrTitle"/>
          </p:nvPr>
        </p:nvSpPr>
        <p:spPr>
          <a:xfrm>
            <a:off x="755576" y="1363861"/>
            <a:ext cx="3961522" cy="1759577"/>
          </a:xfrm>
        </p:spPr>
        <p:txBody>
          <a:bodyPr>
            <a:normAutofit/>
          </a:bodyPr>
          <a:lstStyle/>
          <a:p>
            <a:r>
              <a:rPr lang="de-DE" sz="3200" dirty="0"/>
              <a:t>Leistungsübersichten im CM herunterladen:</a:t>
            </a:r>
          </a:p>
        </p:txBody>
      </p:sp>
      <p:pic>
        <p:nvPicPr>
          <p:cNvPr id="8" name="Grafik 7" descr="Ein Bild, das Text, Schrift, Grafiken, Screenshot enthält.&#10;&#10;Automatisch generierte Beschreibung">
            <a:extLst>
              <a:ext uri="{FF2B5EF4-FFF2-40B4-BE49-F238E27FC236}">
                <a16:creationId xmlns:a16="http://schemas.microsoft.com/office/drawing/2014/main" id="{75030222-182C-429B-53D6-9E0B554FC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5885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5BEB03E0-5888-D145-BC73-15E558E175AD}"/>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3" name="Inhaltsplatzhalter 2">
            <a:extLst>
              <a:ext uri="{FF2B5EF4-FFF2-40B4-BE49-F238E27FC236}">
                <a16:creationId xmlns:a16="http://schemas.microsoft.com/office/drawing/2014/main" id="{48EBB595-4469-588E-08B2-5FC5460C5582}"/>
              </a:ext>
            </a:extLst>
          </p:cNvPr>
          <p:cNvSpPr>
            <a:spLocks noGrp="1"/>
          </p:cNvSpPr>
          <p:nvPr>
            <p:ph idx="1"/>
          </p:nvPr>
        </p:nvSpPr>
        <p:spPr>
          <a:xfrm>
            <a:off x="1187624" y="1844824"/>
            <a:ext cx="6768752" cy="3758853"/>
          </a:xfrm>
        </p:spPr>
        <p:txBody>
          <a:bodyPr/>
          <a:lstStyle/>
          <a:p>
            <a:pPr marL="0" indent="0" algn="ctr">
              <a:buNone/>
            </a:pPr>
            <a:r>
              <a:rPr lang="de-DE" b="1" dirty="0"/>
              <a:t>Die Studienfachberatung hat keinen Zugriff auf Campus Management!</a:t>
            </a:r>
            <a:endParaRPr lang="de-DE" dirty="0"/>
          </a:p>
          <a:p>
            <a:pPr marL="0" indent="0">
              <a:buNone/>
            </a:pPr>
            <a:endParaRPr lang="de-DE" dirty="0"/>
          </a:p>
          <a:p>
            <a:pPr marL="0" indent="0">
              <a:buNone/>
            </a:pPr>
            <a:r>
              <a:rPr lang="de-DE" sz="2400" dirty="0"/>
              <a:t>Bei auftretenden Problemen können Sie sich an den Technischen Support, den Info-Service Studium oder das Prüfungsbüro (Abt.1) wenden.</a:t>
            </a:r>
          </a:p>
        </p:txBody>
      </p:sp>
      <p:pic>
        <p:nvPicPr>
          <p:cNvPr id="2" name="Grafik 1" descr="Ein Bild, das Text, Schrift, Grafiken, Screenshot enthält.&#10;&#10;Automatisch generierte Beschreibung">
            <a:extLst>
              <a:ext uri="{FF2B5EF4-FFF2-40B4-BE49-F238E27FC236}">
                <a16:creationId xmlns:a16="http://schemas.microsoft.com/office/drawing/2014/main" id="{62933E05-EA63-C466-6043-B88C6FCC3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7549" y="1382587"/>
            <a:ext cx="4176464" cy="2018655"/>
          </a:xfrm>
        </p:spPr>
        <p:txBody>
          <a:bodyPr>
            <a:normAutofit/>
          </a:bodyPr>
          <a:lstStyle/>
          <a:p>
            <a:r>
              <a:rPr lang="de-DE" dirty="0"/>
              <a:t>Lernplattform </a:t>
            </a:r>
            <a:br>
              <a:rPr lang="de-DE" dirty="0"/>
            </a:br>
            <a:r>
              <a:rPr lang="de-DE" dirty="0" err="1"/>
              <a:t>Blackboard</a:t>
            </a:r>
            <a:endParaRPr lang="de-DE"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0" name="Textfeld 9"/>
          <p:cNvSpPr txBox="1"/>
          <p:nvPr/>
        </p:nvSpPr>
        <p:spPr>
          <a:xfrm>
            <a:off x="1367644" y="3801503"/>
            <a:ext cx="6408712" cy="369332"/>
          </a:xfrm>
          <a:prstGeom prst="rect">
            <a:avLst/>
          </a:prstGeom>
          <a:noFill/>
        </p:spPr>
        <p:txBody>
          <a:bodyPr wrap="square" rtlCol="0">
            <a:spAutoFit/>
          </a:bodyPr>
          <a:lstStyle/>
          <a:p>
            <a:pPr algn="ctr"/>
            <a:r>
              <a:rPr lang="de-DE" dirty="0"/>
              <a:t> </a:t>
            </a:r>
          </a:p>
        </p:txBody>
      </p:sp>
      <p:pic>
        <p:nvPicPr>
          <p:cNvPr id="3" name="Bild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135" y="3374924"/>
            <a:ext cx="5688062" cy="2925678"/>
          </a:xfrm>
          <a:prstGeom prst="rect">
            <a:avLst/>
          </a:prstGeom>
          <a:ln>
            <a:solidFill>
              <a:schemeClr val="tx1"/>
            </a:solidFill>
          </a:ln>
        </p:spPr>
      </p:pic>
      <p:pic>
        <p:nvPicPr>
          <p:cNvPr id="7" name="Bild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948" y="1127664"/>
            <a:ext cx="4096485" cy="2445351"/>
          </a:xfrm>
          <a:prstGeom prst="rect">
            <a:avLst/>
          </a:prstGeom>
          <a:ln>
            <a:solidFill>
              <a:schemeClr val="tx1"/>
            </a:solidFill>
          </a:ln>
        </p:spPr>
      </p:pic>
      <p:sp>
        <p:nvSpPr>
          <p:cNvPr id="11" name="Fußzeilenplatzhalter 5">
            <a:extLst>
              <a:ext uri="{FF2B5EF4-FFF2-40B4-BE49-F238E27FC236}">
                <a16:creationId xmlns:a16="http://schemas.microsoft.com/office/drawing/2014/main" id="{1814A2CD-518E-4E4A-8879-65BAED863289}"/>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descr="Ein Bild, das Text, Schrift, Grafiken, Screenshot enthält.&#10;&#10;Automatisch generierte Beschreibung">
            <a:extLst>
              <a:ext uri="{FF2B5EF4-FFF2-40B4-BE49-F238E27FC236}">
                <a16:creationId xmlns:a16="http://schemas.microsoft.com/office/drawing/2014/main" id="{FF42B758-2B55-6939-71FF-5BCBEB88E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9175" y="1597387"/>
            <a:ext cx="6632723" cy="1618157"/>
          </a:xfrm>
        </p:spPr>
        <p:txBody>
          <a:bodyPr>
            <a:normAutofit/>
          </a:bodyPr>
          <a:lstStyle/>
          <a:p>
            <a:r>
              <a:rPr lang="de-DE" dirty="0"/>
              <a:t>Das Videokonferenz-Tool</a:t>
            </a:r>
            <a:br>
              <a:rPr lang="de-DE" dirty="0"/>
            </a:br>
            <a:r>
              <a:rPr lang="de-DE" dirty="0"/>
              <a:t>Cisco </a:t>
            </a:r>
            <a:r>
              <a:rPr lang="de-DE" dirty="0" err="1"/>
              <a:t>Webex</a:t>
            </a:r>
            <a:r>
              <a:rPr lang="de-DE" dirty="0"/>
              <a:t> Meetings</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1" name="Fußzeilenplatzhalter 5">
            <a:extLst>
              <a:ext uri="{FF2B5EF4-FFF2-40B4-BE49-F238E27FC236}">
                <a16:creationId xmlns:a16="http://schemas.microsoft.com/office/drawing/2014/main" id="{1814A2CD-518E-4E4A-8879-65BAED863289}"/>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13" name="Textfeld 12">
            <a:extLst>
              <a:ext uri="{FF2B5EF4-FFF2-40B4-BE49-F238E27FC236}">
                <a16:creationId xmlns:a16="http://schemas.microsoft.com/office/drawing/2014/main" id="{C1C4B7FC-6D12-4041-970D-EE03025791F5}"/>
              </a:ext>
            </a:extLst>
          </p:cNvPr>
          <p:cNvSpPr txBox="1"/>
          <p:nvPr/>
        </p:nvSpPr>
        <p:spPr>
          <a:xfrm>
            <a:off x="968984" y="3424904"/>
            <a:ext cx="7189542" cy="2585323"/>
          </a:xfrm>
          <a:prstGeom prst="rect">
            <a:avLst/>
          </a:prstGeom>
          <a:noFill/>
        </p:spPr>
        <p:txBody>
          <a:bodyPr wrap="square" rtlCol="0">
            <a:spAutoFit/>
          </a:bodyPr>
          <a:lstStyle/>
          <a:p>
            <a:r>
              <a:rPr lang="de-DE" dirty="0"/>
              <a:t>Mit der Software </a:t>
            </a:r>
            <a:r>
              <a:rPr lang="de-DE" dirty="0" err="1"/>
              <a:t>Webex</a:t>
            </a:r>
            <a:r>
              <a:rPr lang="de-DE" dirty="0"/>
              <a:t> Meetings können sich FU-Angehörige digital treffen, um Lehrveranstaltungen, Gruppenarbeiten oder Sprechstunden abzuhalten. </a:t>
            </a:r>
          </a:p>
          <a:p>
            <a:endParaRPr lang="de-DE" dirty="0"/>
          </a:p>
          <a:p>
            <a:endParaRPr lang="de-DE" dirty="0"/>
          </a:p>
          <a:p>
            <a:r>
              <a:rPr lang="de-DE" dirty="0"/>
              <a:t>Schauen Sie vor der ersten </a:t>
            </a:r>
          </a:p>
          <a:p>
            <a:r>
              <a:rPr lang="de-DE" dirty="0"/>
              <a:t>Benutzung in das Wiki der FU</a:t>
            </a:r>
          </a:p>
          <a:p>
            <a:r>
              <a:rPr lang="de-DE" dirty="0"/>
              <a:t>zum Thema </a:t>
            </a:r>
            <a:r>
              <a:rPr lang="de-DE" dirty="0" err="1"/>
              <a:t>Webex</a:t>
            </a:r>
            <a:r>
              <a:rPr lang="de-DE" dirty="0"/>
              <a:t> Meetings!</a:t>
            </a:r>
          </a:p>
          <a:p>
            <a:endParaRPr lang="de-DE" dirty="0"/>
          </a:p>
        </p:txBody>
      </p:sp>
      <p:pic>
        <p:nvPicPr>
          <p:cNvPr id="14" name="Grafik 13">
            <a:extLst>
              <a:ext uri="{FF2B5EF4-FFF2-40B4-BE49-F238E27FC236}">
                <a16:creationId xmlns:a16="http://schemas.microsoft.com/office/drawing/2014/main" id="{9DE486C3-CF9B-E749-A346-91C56A35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549" y="4697945"/>
            <a:ext cx="3276977" cy="1323003"/>
          </a:xfrm>
          <a:prstGeom prst="rect">
            <a:avLst/>
          </a:prstGeom>
        </p:spPr>
      </p:pic>
      <p:pic>
        <p:nvPicPr>
          <p:cNvPr id="3" name="Grafik 2" descr="Ein Bild, das Text, Schrift, Grafiken, Screenshot enthält.&#10;&#10;Automatisch generierte Beschreibung">
            <a:extLst>
              <a:ext uri="{FF2B5EF4-FFF2-40B4-BE49-F238E27FC236}">
                <a16:creationId xmlns:a16="http://schemas.microsoft.com/office/drawing/2014/main" id="{A4E121EF-660F-034D-17A2-0B39B1645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772036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418049"/>
            <a:ext cx="7772400" cy="2018655"/>
          </a:xfrm>
        </p:spPr>
        <p:txBody>
          <a:bodyPr>
            <a:normAutofit/>
          </a:bodyPr>
          <a:lstStyle/>
          <a:p>
            <a:r>
              <a:rPr lang="de-DE" dirty="0"/>
              <a:t> Belegung und Anerkennung </a:t>
            </a:r>
            <a:br>
              <a:rPr lang="de-DE" dirty="0"/>
            </a:br>
            <a:r>
              <a:rPr lang="de-DE" dirty="0"/>
              <a:t>von externen Veranstaltungen</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0" name="Textfeld 9"/>
          <p:cNvSpPr txBox="1"/>
          <p:nvPr/>
        </p:nvSpPr>
        <p:spPr>
          <a:xfrm>
            <a:off x="1043608" y="3801503"/>
            <a:ext cx="6984776" cy="1754326"/>
          </a:xfrm>
          <a:prstGeom prst="rect">
            <a:avLst/>
          </a:prstGeom>
          <a:noFill/>
        </p:spPr>
        <p:txBody>
          <a:bodyPr wrap="square" rtlCol="0">
            <a:spAutoFit/>
          </a:bodyPr>
          <a:lstStyle/>
          <a:p>
            <a:pPr marL="285750" indent="-285750">
              <a:buFont typeface="Arial" panose="020B0604020202020204" pitchFamily="34" charset="0"/>
              <a:buChar char="•"/>
            </a:pPr>
            <a:r>
              <a:rPr lang="de-DE" dirty="0"/>
              <a:t>Extern sind alle Veranstaltungen, die an anderen Instituten, Fachbereichen und Universitäten stattfinden und sich deshalb außerhalb der Zuordnung von Campus Management befinden.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Ebenfalls extern sind Veranstaltungen, die Sie in einem anderen als dem vorgesehenen Modul anrechnen möchten</a:t>
            </a:r>
          </a:p>
        </p:txBody>
      </p:sp>
      <p:sp>
        <p:nvSpPr>
          <p:cNvPr id="8" name="Fußzeilenplatzhalter 5">
            <a:extLst>
              <a:ext uri="{FF2B5EF4-FFF2-40B4-BE49-F238E27FC236}">
                <a16:creationId xmlns:a16="http://schemas.microsoft.com/office/drawing/2014/main" id="{0E754107-6360-1A44-9EB5-A62A210AE481}"/>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8963D537-9084-7162-DA9C-AFFD47C94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5358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A114DC7-9264-9B6B-45D0-9BEEFD19E9E2}"/>
              </a:ext>
            </a:extLst>
          </p:cNvPr>
          <p:cNvSpPr>
            <a:spLocks noGrp="1"/>
          </p:cNvSpPr>
          <p:nvPr>
            <p:ph type="ftr" sz="quarter" idx="11"/>
          </p:nvPr>
        </p:nvSpPr>
        <p:spPr/>
        <p:txBody>
          <a:bodyPr/>
          <a:lstStyle/>
          <a:p>
            <a:r>
              <a:rPr lang="de-DE" dirty="0"/>
              <a:t>Orientierungstage Wintersemester 24/25</a:t>
            </a:r>
          </a:p>
        </p:txBody>
      </p:sp>
      <p:pic>
        <p:nvPicPr>
          <p:cNvPr id="3" name="Grafik 2">
            <a:extLst>
              <a:ext uri="{FF2B5EF4-FFF2-40B4-BE49-F238E27FC236}">
                <a16:creationId xmlns:a16="http://schemas.microsoft.com/office/drawing/2014/main" id="{13262F5F-3ACF-0492-579F-0C18678DA71E}"/>
              </a:ext>
            </a:extLst>
          </p:cNvPr>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5" name="Textfeld 4">
            <a:extLst>
              <a:ext uri="{FF2B5EF4-FFF2-40B4-BE49-F238E27FC236}">
                <a16:creationId xmlns:a16="http://schemas.microsoft.com/office/drawing/2014/main" id="{DCC49259-BD67-1F7C-F9AB-2728D13A00BB}"/>
              </a:ext>
            </a:extLst>
          </p:cNvPr>
          <p:cNvSpPr txBox="1"/>
          <p:nvPr/>
        </p:nvSpPr>
        <p:spPr>
          <a:xfrm>
            <a:off x="899592" y="3105834"/>
            <a:ext cx="7344816" cy="646331"/>
          </a:xfrm>
          <a:prstGeom prst="rect">
            <a:avLst/>
          </a:prstGeom>
          <a:noFill/>
        </p:spPr>
        <p:txBody>
          <a:bodyPr wrap="square" rtlCol="0">
            <a:spAutoFit/>
          </a:bodyPr>
          <a:lstStyle/>
          <a:p>
            <a:pPr algn="ctr"/>
            <a:r>
              <a:rPr lang="de-DE" sz="3600" dirty="0"/>
              <a:t>Struktur und Aufbau der Universität</a:t>
            </a:r>
          </a:p>
        </p:txBody>
      </p:sp>
      <p:pic>
        <p:nvPicPr>
          <p:cNvPr id="6" name="Grafik 5" descr="Ein Bild, das Text, Schrift, Grafiken, Screenshot enthält.&#10;&#10;Automatisch generierte Beschreibung">
            <a:extLst>
              <a:ext uri="{FF2B5EF4-FFF2-40B4-BE49-F238E27FC236}">
                <a16:creationId xmlns:a16="http://schemas.microsoft.com/office/drawing/2014/main" id="{C0C58F1C-E127-C902-6D1E-A3142468C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33423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6" name="Fußzeilenplatzhalter 5"/>
          <p:cNvSpPr>
            <a:spLocks noGrp="1"/>
          </p:cNvSpPr>
          <p:nvPr>
            <p:ph type="ftr" sz="quarter" idx="11"/>
          </p:nvPr>
        </p:nvSpPr>
        <p:spPr/>
        <p:txBody>
          <a:bodyPr/>
          <a:lstStyle/>
          <a:p>
            <a:r>
              <a:rPr lang="de-DE" dirty="0"/>
              <a:t>Orientierungstage Wintersemester 17/18</a:t>
            </a: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58752"/>
            <a:ext cx="7705636" cy="5342160"/>
          </a:xfrm>
          <a:prstGeom prst="rect">
            <a:avLst/>
          </a:prstGeom>
        </p:spPr>
      </p:pic>
      <p:pic>
        <p:nvPicPr>
          <p:cNvPr id="2" name="Grafik 1" descr="Ein Bild, das Text, Schrift, Grafiken, Screenshot enthält.&#10;&#10;Automatisch generierte Beschreibung">
            <a:extLst>
              <a:ext uri="{FF2B5EF4-FFF2-40B4-BE49-F238E27FC236}">
                <a16:creationId xmlns:a16="http://schemas.microsoft.com/office/drawing/2014/main" id="{2A877CDB-E349-3185-C8BA-6ADB7A48A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305531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2" name="Bild 1"/>
          <p:cNvPicPr>
            <a:picLocks noChangeAspect="1"/>
          </p:cNvPicPr>
          <p:nvPr/>
        </p:nvPicPr>
        <p:blipFill rotWithShape="1">
          <a:blip r:embed="rId3">
            <a:extLst>
              <a:ext uri="{28A0092B-C50C-407E-A947-70E740481C1C}">
                <a14:useLocalDpi xmlns:a14="http://schemas.microsoft.com/office/drawing/2010/main" val="0"/>
              </a:ext>
            </a:extLst>
          </a:blip>
          <a:srcRect t="3679"/>
          <a:stretch/>
        </p:blipFill>
        <p:spPr>
          <a:xfrm>
            <a:off x="564347" y="1916832"/>
            <a:ext cx="8028384" cy="3284387"/>
          </a:xfrm>
          <a:prstGeom prst="rect">
            <a:avLst/>
          </a:prstGeom>
        </p:spPr>
      </p:pic>
      <p:sp>
        <p:nvSpPr>
          <p:cNvPr id="6" name="Fußzeilenplatzhalter 5">
            <a:extLst>
              <a:ext uri="{FF2B5EF4-FFF2-40B4-BE49-F238E27FC236}">
                <a16:creationId xmlns:a16="http://schemas.microsoft.com/office/drawing/2014/main" id="{8DD1E6B6-9A2F-1043-A526-7862F89A6E9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09D57DC8-65FE-7098-2A6D-50F2B4F1A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804828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6868" y="1700808"/>
            <a:ext cx="7910264" cy="1470025"/>
          </a:xfrm>
        </p:spPr>
        <p:txBody>
          <a:bodyPr>
            <a:noAutofit/>
          </a:bodyPr>
          <a:lstStyle/>
          <a:p>
            <a:r>
              <a:rPr lang="de-DE" sz="3200" dirty="0"/>
              <a:t>Wenn Sie Fragen haben, schreiben Sie uns einfach eine Mail:</a:t>
            </a:r>
            <a:br>
              <a:rPr lang="de-DE" sz="3200" dirty="0"/>
            </a:br>
            <a:r>
              <a:rPr lang="de-DE" sz="3200" dirty="0"/>
              <a:t> </a:t>
            </a:r>
            <a:br>
              <a:rPr lang="de-DE" sz="3200" dirty="0"/>
            </a:br>
            <a:r>
              <a:rPr lang="de-DE" sz="3200" dirty="0"/>
              <a:t>beratungavl@zedat.fu-berlin.de </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Textfeld 6">
            <a:extLst>
              <a:ext uri="{FF2B5EF4-FFF2-40B4-BE49-F238E27FC236}">
                <a16:creationId xmlns:a16="http://schemas.microsoft.com/office/drawing/2014/main" id="{8226064C-5AB8-A828-1CD5-3F476E08277D}"/>
              </a:ext>
            </a:extLst>
          </p:cNvPr>
          <p:cNvSpPr txBox="1"/>
          <p:nvPr/>
        </p:nvSpPr>
        <p:spPr>
          <a:xfrm>
            <a:off x="622006" y="4797152"/>
            <a:ext cx="3312368" cy="1200329"/>
          </a:xfrm>
          <a:prstGeom prst="rect">
            <a:avLst/>
          </a:prstGeom>
          <a:noFill/>
        </p:spPr>
        <p:txBody>
          <a:bodyPr wrap="square">
            <a:spAutoFit/>
          </a:bodyPr>
          <a:lstStyle/>
          <a:p>
            <a:r>
              <a:rPr lang="de-DE" sz="1800" dirty="0"/>
              <a:t>Besuchen </a:t>
            </a:r>
            <a:r>
              <a:rPr lang="de-DE" dirty="0"/>
              <a:t>Sie auch das </a:t>
            </a:r>
            <a:r>
              <a:rPr lang="de-DE" sz="1800" dirty="0"/>
              <a:t>FAQ </a:t>
            </a:r>
          </a:p>
          <a:p>
            <a:r>
              <a:rPr lang="de-DE" sz="1800" dirty="0"/>
              <a:t>für AVL-Studierende auf </a:t>
            </a:r>
          </a:p>
          <a:p>
            <a:r>
              <a:rPr lang="de-DE" sz="1800" dirty="0"/>
              <a:t>der Institutswebseite:</a:t>
            </a:r>
          </a:p>
          <a:p>
            <a:endParaRPr lang="de-DE" sz="1800" dirty="0"/>
          </a:p>
        </p:txBody>
      </p:sp>
      <p:pic>
        <p:nvPicPr>
          <p:cNvPr id="6" name="Grafik 5">
            <a:extLst>
              <a:ext uri="{FF2B5EF4-FFF2-40B4-BE49-F238E27FC236}">
                <a16:creationId xmlns:a16="http://schemas.microsoft.com/office/drawing/2014/main" id="{5467BC76-3605-1C22-6FF1-709C55AC9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59" y="3501008"/>
            <a:ext cx="3656434" cy="3134087"/>
          </a:xfrm>
          <a:prstGeom prst="rect">
            <a:avLst/>
          </a:prstGeom>
        </p:spPr>
      </p:pic>
      <p:pic>
        <p:nvPicPr>
          <p:cNvPr id="3" name="Grafik 2" descr="Ein Bild, das Text, Schrift, Grafiken, Screenshot enthält.&#10;&#10;Automatisch generierte Beschreibung">
            <a:extLst>
              <a:ext uri="{FF2B5EF4-FFF2-40B4-BE49-F238E27FC236}">
                <a16:creationId xmlns:a16="http://schemas.microsoft.com/office/drawing/2014/main" id="{ADADCE9B-4608-5EAA-9F95-EAA81B435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Titel 1"/>
          <p:cNvSpPr txBox="1">
            <a:spLocks noGrp="1"/>
          </p:cNvSpPr>
          <p:nvPr>
            <p:ph type="ctrTitle"/>
          </p:nvPr>
        </p:nvSpPr>
        <p:spPr>
          <a:xfrm>
            <a:off x="755576" y="263691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Viel Spaß und Erfolg im Studium!</a:t>
            </a:r>
          </a:p>
        </p:txBody>
      </p:sp>
      <p:sp>
        <p:nvSpPr>
          <p:cNvPr id="6" name="Fußzeilenplatzhalter 5">
            <a:extLst>
              <a:ext uri="{FF2B5EF4-FFF2-40B4-BE49-F238E27FC236}">
                <a16:creationId xmlns:a16="http://schemas.microsoft.com/office/drawing/2014/main" id="{DA88F47E-FF0B-574E-A5DF-707172B06879}"/>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D0863004-09CE-4076-13C9-6855E70D3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69949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260648"/>
            <a:ext cx="1799118" cy="616688"/>
          </a:xfrm>
          <a:prstGeom prst="rect">
            <a:avLst/>
          </a:prstGeom>
          <a:noFill/>
          <a:ln w="9525">
            <a:noFill/>
            <a:miter lim="800000"/>
            <a:headEnd/>
            <a:tailEnd/>
          </a:ln>
        </p:spPr>
      </p:pic>
      <p:sp>
        <p:nvSpPr>
          <p:cNvPr id="7" name="Rechteck 6"/>
          <p:cNvSpPr/>
          <p:nvPr/>
        </p:nvSpPr>
        <p:spPr>
          <a:xfrm>
            <a:off x="755576" y="908720"/>
            <a:ext cx="7776864" cy="504056"/>
          </a:xfrm>
          <a:prstGeom prst="rect">
            <a:avLst/>
          </a:prstGeom>
          <a:solidFill>
            <a:srgbClr val="4E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Freie Universität Berlin</a:t>
            </a:r>
          </a:p>
        </p:txBody>
      </p:sp>
      <p:sp>
        <p:nvSpPr>
          <p:cNvPr id="9" name="Rechteck 8"/>
          <p:cNvSpPr/>
          <p:nvPr/>
        </p:nvSpPr>
        <p:spPr>
          <a:xfrm>
            <a:off x="755576" y="1412776"/>
            <a:ext cx="1152128" cy="473857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Präsidium</a:t>
            </a:r>
          </a:p>
          <a:p>
            <a:pPr algn="ctr"/>
            <a:endParaRPr lang="de-DE" b="1" dirty="0"/>
          </a:p>
          <a:p>
            <a:pPr algn="ctr"/>
            <a:r>
              <a:rPr lang="de-DE" sz="1400" b="1" dirty="0"/>
              <a:t>Verwaltung</a:t>
            </a:r>
          </a:p>
          <a:p>
            <a:pPr algn="ctr"/>
            <a:endParaRPr lang="de-DE" sz="1400" b="1" dirty="0"/>
          </a:p>
          <a:p>
            <a:pPr algn="ctr"/>
            <a:r>
              <a:rPr lang="de-DE" sz="1400" b="1" dirty="0"/>
              <a:t>Finanzen</a:t>
            </a:r>
          </a:p>
          <a:p>
            <a:pPr algn="ctr"/>
            <a:endParaRPr lang="de-DE" sz="1400" b="1" dirty="0"/>
          </a:p>
          <a:p>
            <a:pPr algn="ctr"/>
            <a:r>
              <a:rPr lang="de-DE" sz="1400" b="1" dirty="0"/>
              <a:t>Lehre und Forschung</a:t>
            </a:r>
          </a:p>
        </p:txBody>
      </p:sp>
      <p:sp>
        <p:nvSpPr>
          <p:cNvPr id="11" name="Rechteck 10"/>
          <p:cNvSpPr/>
          <p:nvPr/>
        </p:nvSpPr>
        <p:spPr>
          <a:xfrm>
            <a:off x="2051720" y="1563368"/>
            <a:ext cx="4606336"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Fachbereich Philosophie- </a:t>
            </a:r>
            <a:br>
              <a:rPr lang="de-DE" b="1" dirty="0"/>
            </a:br>
            <a:r>
              <a:rPr lang="de-DE" b="1" dirty="0"/>
              <a:t>und Geisteswissenschaften </a:t>
            </a:r>
          </a:p>
        </p:txBody>
      </p:sp>
      <p:sp>
        <p:nvSpPr>
          <p:cNvPr id="37" name="Rechteck 36">
            <a:extLst>
              <a:ext uri="{FF2B5EF4-FFF2-40B4-BE49-F238E27FC236}">
                <a16:creationId xmlns:a16="http://schemas.microsoft.com/office/drawing/2014/main" id="{C8272C31-C76F-5014-DBD6-A7B2CD98716B}"/>
              </a:ext>
            </a:extLst>
          </p:cNvPr>
          <p:cNvSpPr/>
          <p:nvPr/>
        </p:nvSpPr>
        <p:spPr>
          <a:xfrm>
            <a:off x="4712581" y="5344667"/>
            <a:ext cx="1803633" cy="604601"/>
          </a:xfrm>
          <a:prstGeom prst="rect">
            <a:avLst/>
          </a:prstGeom>
          <a:solidFill>
            <a:srgbClr val="ED57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Studienfachberatung AVL</a:t>
            </a:r>
          </a:p>
        </p:txBody>
      </p:sp>
      <p:sp>
        <p:nvSpPr>
          <p:cNvPr id="38" name="Rechteck 37">
            <a:extLst>
              <a:ext uri="{FF2B5EF4-FFF2-40B4-BE49-F238E27FC236}">
                <a16:creationId xmlns:a16="http://schemas.microsoft.com/office/drawing/2014/main" id="{1136755A-EF87-E4D4-52C4-EEC8DFE62EEA}"/>
              </a:ext>
            </a:extLst>
          </p:cNvPr>
          <p:cNvSpPr/>
          <p:nvPr/>
        </p:nvSpPr>
        <p:spPr>
          <a:xfrm>
            <a:off x="2049545" y="2317874"/>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Philosophie</a:t>
            </a:r>
          </a:p>
        </p:txBody>
      </p:sp>
      <p:sp>
        <p:nvSpPr>
          <p:cNvPr id="45" name="Rechteck 44">
            <a:extLst>
              <a:ext uri="{FF2B5EF4-FFF2-40B4-BE49-F238E27FC236}">
                <a16:creationId xmlns:a16="http://schemas.microsoft.com/office/drawing/2014/main" id="{D06747E8-9006-6282-0691-05FE5B66FBD5}"/>
              </a:ext>
            </a:extLst>
          </p:cNvPr>
          <p:cNvSpPr/>
          <p:nvPr/>
        </p:nvSpPr>
        <p:spPr>
          <a:xfrm>
            <a:off x="2057789" y="4907758"/>
            <a:ext cx="2654793" cy="1041522"/>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Allgemeine und Vergleichende Literaturwissenschaft</a:t>
            </a:r>
          </a:p>
          <a:p>
            <a:pPr algn="ctr"/>
            <a:endParaRPr lang="de-DE" sz="1050" b="1" dirty="0">
              <a:solidFill>
                <a:schemeClr val="bg1"/>
              </a:solidFill>
            </a:endParaRPr>
          </a:p>
          <a:p>
            <a:pPr algn="ctr"/>
            <a:r>
              <a:rPr lang="de-DE" sz="1400" b="1" dirty="0">
                <a:solidFill>
                  <a:schemeClr val="bg1"/>
                </a:solidFill>
              </a:rPr>
              <a:t>Peter Szondi-Institut</a:t>
            </a:r>
          </a:p>
        </p:txBody>
      </p:sp>
      <p:sp>
        <p:nvSpPr>
          <p:cNvPr id="47" name="Rechteck 46">
            <a:extLst>
              <a:ext uri="{FF2B5EF4-FFF2-40B4-BE49-F238E27FC236}">
                <a16:creationId xmlns:a16="http://schemas.microsoft.com/office/drawing/2014/main" id="{1FC2647F-B1EA-9B86-D3EA-359A7C57F133}"/>
              </a:ext>
            </a:extLst>
          </p:cNvPr>
          <p:cNvSpPr/>
          <p:nvPr/>
        </p:nvSpPr>
        <p:spPr>
          <a:xfrm>
            <a:off x="6658056" y="5399828"/>
            <a:ext cx="1874383" cy="75152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ABV-Koordination</a:t>
            </a:r>
          </a:p>
        </p:txBody>
      </p:sp>
      <p:sp>
        <p:nvSpPr>
          <p:cNvPr id="48" name="Rechteck 47">
            <a:extLst>
              <a:ext uri="{FF2B5EF4-FFF2-40B4-BE49-F238E27FC236}">
                <a16:creationId xmlns:a16="http://schemas.microsoft.com/office/drawing/2014/main" id="{203CE3DF-1965-0908-6845-9E3E55AC68A2}"/>
              </a:ext>
            </a:extLst>
          </p:cNvPr>
          <p:cNvSpPr/>
          <p:nvPr/>
        </p:nvSpPr>
        <p:spPr>
          <a:xfrm>
            <a:off x="6658057" y="1563368"/>
            <a:ext cx="1874383" cy="3103549"/>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Fachbereichs-</a:t>
            </a:r>
            <a:r>
              <a:rPr lang="de-DE" b="1" dirty="0" err="1"/>
              <a:t>verwaltung</a:t>
            </a:r>
            <a:endParaRPr lang="de-DE" b="1" dirty="0"/>
          </a:p>
          <a:p>
            <a:pPr algn="ctr"/>
            <a:endParaRPr lang="de-DE" b="1" dirty="0"/>
          </a:p>
          <a:p>
            <a:pPr algn="ctr"/>
            <a:r>
              <a:rPr lang="de-DE" sz="1600" b="1" dirty="0"/>
              <a:t>Dekanat</a:t>
            </a:r>
          </a:p>
          <a:p>
            <a:pPr algn="ctr"/>
            <a:endParaRPr lang="de-DE" sz="1600" b="1" dirty="0"/>
          </a:p>
          <a:p>
            <a:pPr algn="ctr"/>
            <a:r>
              <a:rPr lang="de-DE" sz="1600" b="1" dirty="0"/>
              <a:t>Fachbereichsrat</a:t>
            </a:r>
          </a:p>
          <a:p>
            <a:pPr algn="ctr"/>
            <a:endParaRPr lang="de-DE" sz="1600" b="1" dirty="0"/>
          </a:p>
          <a:p>
            <a:pPr algn="ctr"/>
            <a:r>
              <a:rPr lang="de-DE" sz="1600" b="1" dirty="0"/>
              <a:t>Prüfungsausschuss</a:t>
            </a:r>
          </a:p>
          <a:p>
            <a:pPr algn="ctr"/>
            <a:endParaRPr lang="de-DE" sz="1600" b="1" dirty="0"/>
          </a:p>
          <a:p>
            <a:pPr algn="ctr"/>
            <a:r>
              <a:rPr lang="de-DE" sz="1600" b="1" dirty="0"/>
              <a:t>Frauenbeauftragte</a:t>
            </a:r>
          </a:p>
        </p:txBody>
      </p:sp>
      <p:sp>
        <p:nvSpPr>
          <p:cNvPr id="49" name="Textfeld 48">
            <a:extLst>
              <a:ext uri="{FF2B5EF4-FFF2-40B4-BE49-F238E27FC236}">
                <a16:creationId xmlns:a16="http://schemas.microsoft.com/office/drawing/2014/main" id="{B507F40E-9B1B-D4D7-75BF-833AD0105350}"/>
              </a:ext>
            </a:extLst>
          </p:cNvPr>
          <p:cNvSpPr txBox="1"/>
          <p:nvPr/>
        </p:nvSpPr>
        <p:spPr>
          <a:xfrm>
            <a:off x="4387174" y="6634264"/>
            <a:ext cx="184731" cy="369332"/>
          </a:xfrm>
          <a:prstGeom prst="rect">
            <a:avLst/>
          </a:prstGeom>
          <a:noFill/>
        </p:spPr>
        <p:txBody>
          <a:bodyPr wrap="none" rtlCol="0">
            <a:spAutoFit/>
          </a:bodyPr>
          <a:lstStyle/>
          <a:p>
            <a:endParaRPr lang="de-DE" dirty="0"/>
          </a:p>
        </p:txBody>
      </p:sp>
      <p:sp>
        <p:nvSpPr>
          <p:cNvPr id="50" name="Rechteck 49">
            <a:extLst>
              <a:ext uri="{FF2B5EF4-FFF2-40B4-BE49-F238E27FC236}">
                <a16:creationId xmlns:a16="http://schemas.microsoft.com/office/drawing/2014/main" id="{D8C894D7-5143-010F-76AB-9A6B24392D40}"/>
              </a:ext>
            </a:extLst>
          </p:cNvPr>
          <p:cNvSpPr/>
          <p:nvPr/>
        </p:nvSpPr>
        <p:spPr>
          <a:xfrm>
            <a:off x="6658057" y="4666918"/>
            <a:ext cx="1874384" cy="732910"/>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Prüfungsbüro</a:t>
            </a:r>
            <a:endParaRPr lang="de-DE" sz="1600" b="1" dirty="0">
              <a:solidFill>
                <a:schemeClr val="bg1"/>
              </a:solidFill>
            </a:endParaRPr>
          </a:p>
        </p:txBody>
      </p:sp>
      <p:sp>
        <p:nvSpPr>
          <p:cNvPr id="8" name="Rechteck 7">
            <a:extLst>
              <a:ext uri="{FF2B5EF4-FFF2-40B4-BE49-F238E27FC236}">
                <a16:creationId xmlns:a16="http://schemas.microsoft.com/office/drawing/2014/main" id="{C39EC410-C5DF-B5C2-A3CD-540B33749338}"/>
              </a:ext>
            </a:extLst>
          </p:cNvPr>
          <p:cNvSpPr/>
          <p:nvPr/>
        </p:nvSpPr>
        <p:spPr>
          <a:xfrm>
            <a:off x="4295367" y="2317873"/>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Griechische u. Lateinische Philologie</a:t>
            </a:r>
          </a:p>
        </p:txBody>
      </p:sp>
      <p:sp>
        <p:nvSpPr>
          <p:cNvPr id="12" name="Rechteck 11">
            <a:extLst>
              <a:ext uri="{FF2B5EF4-FFF2-40B4-BE49-F238E27FC236}">
                <a16:creationId xmlns:a16="http://schemas.microsoft.com/office/drawing/2014/main" id="{5B19B394-A70B-5E6F-BD6D-29961EF74F8D}"/>
              </a:ext>
            </a:extLst>
          </p:cNvPr>
          <p:cNvSpPr/>
          <p:nvPr/>
        </p:nvSpPr>
        <p:spPr>
          <a:xfrm>
            <a:off x="2049545" y="3094661"/>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Deutsche u. Niederländische Philologie</a:t>
            </a:r>
          </a:p>
        </p:txBody>
      </p:sp>
      <p:sp>
        <p:nvSpPr>
          <p:cNvPr id="13" name="Rechteck 12">
            <a:extLst>
              <a:ext uri="{FF2B5EF4-FFF2-40B4-BE49-F238E27FC236}">
                <a16:creationId xmlns:a16="http://schemas.microsoft.com/office/drawing/2014/main" id="{B04612EB-E125-3D6A-A94A-759DA8E4383C}"/>
              </a:ext>
            </a:extLst>
          </p:cNvPr>
          <p:cNvSpPr/>
          <p:nvPr/>
        </p:nvSpPr>
        <p:spPr>
          <a:xfrm>
            <a:off x="4295367" y="3094660"/>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Romanische Philologie</a:t>
            </a:r>
          </a:p>
        </p:txBody>
      </p:sp>
      <p:sp>
        <p:nvSpPr>
          <p:cNvPr id="14" name="Rechteck 13">
            <a:extLst>
              <a:ext uri="{FF2B5EF4-FFF2-40B4-BE49-F238E27FC236}">
                <a16:creationId xmlns:a16="http://schemas.microsoft.com/office/drawing/2014/main" id="{D6D4233B-347B-BD1E-BCC7-9938336A405F}"/>
              </a:ext>
            </a:extLst>
          </p:cNvPr>
          <p:cNvSpPr/>
          <p:nvPr/>
        </p:nvSpPr>
        <p:spPr>
          <a:xfrm>
            <a:off x="2049545" y="3874815"/>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Englische Philologie</a:t>
            </a:r>
          </a:p>
        </p:txBody>
      </p:sp>
      <p:sp>
        <p:nvSpPr>
          <p:cNvPr id="15" name="Rechteck 14">
            <a:extLst>
              <a:ext uri="{FF2B5EF4-FFF2-40B4-BE49-F238E27FC236}">
                <a16:creationId xmlns:a16="http://schemas.microsoft.com/office/drawing/2014/main" id="{2E0A206A-5D38-58E1-DC16-0A5CDFBD588D}"/>
              </a:ext>
            </a:extLst>
          </p:cNvPr>
          <p:cNvSpPr/>
          <p:nvPr/>
        </p:nvSpPr>
        <p:spPr>
          <a:xfrm>
            <a:off x="4295367" y="3874814"/>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Theaterwissenschaften</a:t>
            </a:r>
          </a:p>
        </p:txBody>
      </p:sp>
      <p:sp>
        <p:nvSpPr>
          <p:cNvPr id="17" name="Rechteck 16">
            <a:extLst>
              <a:ext uri="{FF2B5EF4-FFF2-40B4-BE49-F238E27FC236}">
                <a16:creationId xmlns:a16="http://schemas.microsoft.com/office/drawing/2014/main" id="{E1CF06A4-5768-B909-7D02-38A715360DB4}"/>
              </a:ext>
            </a:extLst>
          </p:cNvPr>
          <p:cNvSpPr/>
          <p:nvPr/>
        </p:nvSpPr>
        <p:spPr>
          <a:xfrm>
            <a:off x="4712581" y="4912606"/>
            <a:ext cx="1803633" cy="432049"/>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Fachschaft (FSI) AVL</a:t>
            </a:r>
          </a:p>
        </p:txBody>
      </p:sp>
      <p:pic>
        <p:nvPicPr>
          <p:cNvPr id="2" name="Grafik 1" descr="Ein Bild, das Text, Schrift, Grafiken, Screenshot enthält.&#10;&#10;Automatisch generierte Beschreibung">
            <a:extLst>
              <a:ext uri="{FF2B5EF4-FFF2-40B4-BE49-F238E27FC236}">
                <a16:creationId xmlns:a16="http://schemas.microsoft.com/office/drawing/2014/main" id="{D527264E-2FF4-7E52-4F25-9D72B364A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027" y="0"/>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linds(horizontal)">
                                      <p:cBhvr>
                                        <p:cTn id="18" dur="500"/>
                                        <p:tgtEl>
                                          <p:spTgt spid="4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linds(horizontal)">
                                      <p:cBhvr>
                                        <p:cTn id="21" dur="500"/>
                                        <p:tgtEl>
                                          <p:spTgt spid="5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linds(horizontal)">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linds(horizontal)">
                                      <p:cBhvr>
                                        <p:cTn id="29" dur="500"/>
                                        <p:tgtEl>
                                          <p:spTgt spid="3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linds(horizontal)">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37" grpId="0" animBg="1"/>
      <p:bldP spid="38" grpId="0" animBg="1"/>
      <p:bldP spid="45" grpId="0" animBg="1"/>
      <p:bldP spid="47" grpId="0" animBg="1"/>
      <p:bldP spid="48" grpId="0" animBg="1"/>
      <p:bldP spid="50" grpId="0" animBg="1"/>
      <p:bldP spid="8" grpId="0" animBg="1"/>
      <p:bldP spid="12" grpId="0" animBg="1"/>
      <p:bldP spid="13" grpId="0" animBg="1"/>
      <p:bldP spid="14"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260648"/>
            <a:ext cx="1799118" cy="616688"/>
          </a:xfrm>
          <a:prstGeom prst="rect">
            <a:avLst/>
          </a:prstGeom>
          <a:noFill/>
          <a:ln w="9525">
            <a:noFill/>
            <a:miter lim="800000"/>
            <a:headEnd/>
            <a:tailEnd/>
          </a:ln>
        </p:spPr>
      </p:pic>
      <p:sp>
        <p:nvSpPr>
          <p:cNvPr id="7" name="Rechteck 6"/>
          <p:cNvSpPr/>
          <p:nvPr/>
        </p:nvSpPr>
        <p:spPr>
          <a:xfrm>
            <a:off x="755576" y="908720"/>
            <a:ext cx="7776864" cy="5040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Freie Universität Berlin</a:t>
            </a:r>
          </a:p>
        </p:txBody>
      </p:sp>
      <p:sp>
        <p:nvSpPr>
          <p:cNvPr id="49" name="Textfeld 48">
            <a:extLst>
              <a:ext uri="{FF2B5EF4-FFF2-40B4-BE49-F238E27FC236}">
                <a16:creationId xmlns:a16="http://schemas.microsoft.com/office/drawing/2014/main" id="{B507F40E-9B1B-D4D7-75BF-833AD0105350}"/>
              </a:ext>
            </a:extLst>
          </p:cNvPr>
          <p:cNvSpPr txBox="1"/>
          <p:nvPr/>
        </p:nvSpPr>
        <p:spPr>
          <a:xfrm>
            <a:off x="4387174" y="6634264"/>
            <a:ext cx="184731" cy="369332"/>
          </a:xfrm>
          <a:prstGeom prst="rect">
            <a:avLst/>
          </a:prstGeom>
          <a:noFill/>
        </p:spPr>
        <p:txBody>
          <a:bodyPr wrap="none" rtlCol="0">
            <a:spAutoFit/>
          </a:bodyPr>
          <a:lstStyle/>
          <a:p>
            <a:endParaRPr lang="de-DE" dirty="0"/>
          </a:p>
        </p:txBody>
      </p:sp>
      <p:sp>
        <p:nvSpPr>
          <p:cNvPr id="2" name="Rechteck 1">
            <a:extLst>
              <a:ext uri="{FF2B5EF4-FFF2-40B4-BE49-F238E27FC236}">
                <a16:creationId xmlns:a16="http://schemas.microsoft.com/office/drawing/2014/main" id="{B4E6AE43-404A-5567-4EAA-996E8F058FB4}"/>
              </a:ext>
            </a:extLst>
          </p:cNvPr>
          <p:cNvSpPr/>
          <p:nvPr/>
        </p:nvSpPr>
        <p:spPr>
          <a:xfrm>
            <a:off x="6496997" y="1472503"/>
            <a:ext cx="2030085" cy="5110085"/>
          </a:xfrm>
          <a:prstGeom prst="rect">
            <a:avLst/>
          </a:prstGeom>
          <a:solidFill>
            <a:srgbClr val="ED57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Studierenden-Service</a:t>
            </a:r>
          </a:p>
          <a:p>
            <a:pPr algn="ctr"/>
            <a:endParaRPr lang="de-DE" sz="800" b="1" dirty="0">
              <a:solidFill>
                <a:schemeClr val="bg1"/>
              </a:solidFill>
            </a:endParaRPr>
          </a:p>
          <a:p>
            <a:pPr algn="ctr"/>
            <a:r>
              <a:rPr lang="de-DE" sz="1400" b="1" dirty="0">
                <a:solidFill>
                  <a:schemeClr val="bg1"/>
                </a:solidFill>
              </a:rPr>
              <a:t>Immatrikulation</a:t>
            </a:r>
          </a:p>
          <a:p>
            <a:pPr algn="ctr"/>
            <a:r>
              <a:rPr lang="de-DE" sz="1400" b="1" dirty="0">
                <a:solidFill>
                  <a:schemeClr val="bg1"/>
                </a:solidFill>
              </a:rPr>
              <a:t>Exmatrikulation</a:t>
            </a:r>
          </a:p>
          <a:p>
            <a:pPr algn="ctr"/>
            <a:r>
              <a:rPr lang="de-DE" sz="1400" b="1" dirty="0">
                <a:solidFill>
                  <a:schemeClr val="bg1"/>
                </a:solidFill>
              </a:rPr>
              <a:t>Semesterbeitrag</a:t>
            </a:r>
          </a:p>
          <a:p>
            <a:pPr algn="ctr"/>
            <a:r>
              <a:rPr lang="de-DE" sz="1400" b="1" dirty="0">
                <a:solidFill>
                  <a:schemeClr val="bg1"/>
                </a:solidFill>
              </a:rPr>
              <a:t>Bewerbung</a:t>
            </a:r>
          </a:p>
          <a:p>
            <a:pPr algn="ctr"/>
            <a:r>
              <a:rPr lang="de-DE" sz="1400" b="1" dirty="0">
                <a:solidFill>
                  <a:schemeClr val="bg1"/>
                </a:solidFill>
              </a:rPr>
              <a:t>Fachwechsel</a:t>
            </a:r>
          </a:p>
          <a:p>
            <a:pPr algn="ctr"/>
            <a:r>
              <a:rPr lang="de-DE" sz="1400" b="1" dirty="0">
                <a:solidFill>
                  <a:schemeClr val="bg1"/>
                </a:solidFill>
              </a:rPr>
              <a:t>Beurlaubung</a:t>
            </a:r>
          </a:p>
          <a:p>
            <a:pPr algn="ctr"/>
            <a:endParaRPr lang="de-DE" sz="800" b="1" dirty="0">
              <a:solidFill>
                <a:schemeClr val="bg1"/>
              </a:solidFill>
            </a:endParaRPr>
          </a:p>
          <a:p>
            <a:pPr algn="ctr"/>
            <a:r>
              <a:rPr lang="de-DE" sz="1400" b="1" dirty="0">
                <a:solidFill>
                  <a:schemeClr val="bg1"/>
                </a:solidFill>
              </a:rPr>
              <a:t>Erasmus/</a:t>
            </a:r>
          </a:p>
          <a:p>
            <a:pPr algn="ctr"/>
            <a:r>
              <a:rPr lang="de-DE" sz="1400" b="1" dirty="0">
                <a:solidFill>
                  <a:schemeClr val="bg1"/>
                </a:solidFill>
              </a:rPr>
              <a:t>Austauschprogramme</a:t>
            </a:r>
          </a:p>
          <a:p>
            <a:pPr algn="ctr"/>
            <a:endParaRPr lang="de-DE" sz="800" b="1" dirty="0">
              <a:solidFill>
                <a:schemeClr val="bg1"/>
              </a:solidFill>
            </a:endParaRPr>
          </a:p>
          <a:p>
            <a:pPr algn="ctr"/>
            <a:r>
              <a:rPr lang="de-DE" sz="1400" b="1" dirty="0">
                <a:solidFill>
                  <a:schemeClr val="bg1"/>
                </a:solidFill>
              </a:rPr>
              <a:t>Studien- und Psychologische Beratung</a:t>
            </a:r>
          </a:p>
          <a:p>
            <a:pPr algn="ctr"/>
            <a:endParaRPr lang="de-DE" sz="800" b="1" dirty="0">
              <a:solidFill>
                <a:schemeClr val="bg1"/>
              </a:solidFill>
            </a:endParaRPr>
          </a:p>
          <a:p>
            <a:pPr algn="ctr"/>
            <a:r>
              <a:rPr lang="de-DE" sz="1400" b="1" dirty="0">
                <a:solidFill>
                  <a:schemeClr val="bg1"/>
                </a:solidFill>
              </a:rPr>
              <a:t>Familienbüro</a:t>
            </a:r>
          </a:p>
          <a:p>
            <a:pPr lvl="0" algn="ctr"/>
            <a:r>
              <a:rPr lang="de-DE" sz="1400" b="1" dirty="0">
                <a:solidFill>
                  <a:schemeClr val="bg1"/>
                </a:solidFill>
              </a:rPr>
              <a:t>Beratung für Studierende mit Behinderung und chronischen Erkrankungen</a:t>
            </a:r>
          </a:p>
          <a:p>
            <a:pPr algn="ctr"/>
            <a:endParaRPr lang="de-DE" sz="800" b="1" dirty="0">
              <a:solidFill>
                <a:schemeClr val="bg1"/>
              </a:solidFill>
            </a:endParaRPr>
          </a:p>
          <a:p>
            <a:pPr algn="ctr"/>
            <a:r>
              <a:rPr lang="de-DE" sz="1400" b="1" dirty="0" err="1">
                <a:solidFill>
                  <a:schemeClr val="bg1"/>
                </a:solidFill>
              </a:rPr>
              <a:t>Career</a:t>
            </a:r>
            <a:r>
              <a:rPr lang="de-DE" sz="1400" b="1" dirty="0">
                <a:solidFill>
                  <a:schemeClr val="bg1"/>
                </a:solidFill>
              </a:rPr>
              <a:t> Service</a:t>
            </a:r>
          </a:p>
        </p:txBody>
      </p:sp>
      <p:sp>
        <p:nvSpPr>
          <p:cNvPr id="10" name="Rechteck 9">
            <a:extLst>
              <a:ext uri="{FF2B5EF4-FFF2-40B4-BE49-F238E27FC236}">
                <a16:creationId xmlns:a16="http://schemas.microsoft.com/office/drawing/2014/main" id="{872CC9D5-1134-E7D8-6BA9-27B25DE684C6}"/>
              </a:ext>
            </a:extLst>
          </p:cNvPr>
          <p:cNvSpPr/>
          <p:nvPr/>
        </p:nvSpPr>
        <p:spPr>
          <a:xfrm>
            <a:off x="4523127" y="4790884"/>
            <a:ext cx="1856104" cy="648072"/>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Studierenden-parlament</a:t>
            </a:r>
          </a:p>
        </p:txBody>
      </p:sp>
      <p:sp>
        <p:nvSpPr>
          <p:cNvPr id="13" name="Rechteck 12">
            <a:extLst>
              <a:ext uri="{FF2B5EF4-FFF2-40B4-BE49-F238E27FC236}">
                <a16:creationId xmlns:a16="http://schemas.microsoft.com/office/drawing/2014/main" id="{B51810BE-CA9E-7615-4BCC-072ED7FE2067}"/>
              </a:ext>
            </a:extLst>
          </p:cNvPr>
          <p:cNvSpPr/>
          <p:nvPr/>
        </p:nvSpPr>
        <p:spPr>
          <a:xfrm>
            <a:off x="755577" y="4790884"/>
            <a:ext cx="3631598" cy="509736"/>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Zentralinstitute</a:t>
            </a:r>
          </a:p>
        </p:txBody>
      </p:sp>
      <p:sp>
        <p:nvSpPr>
          <p:cNvPr id="17" name="Rechteck 16">
            <a:extLst>
              <a:ext uri="{FF2B5EF4-FFF2-40B4-BE49-F238E27FC236}">
                <a16:creationId xmlns:a16="http://schemas.microsoft.com/office/drawing/2014/main" id="{C0FAE541-B761-D8C2-9E02-924B97F13017}"/>
              </a:ext>
            </a:extLst>
          </p:cNvPr>
          <p:cNvSpPr/>
          <p:nvPr/>
        </p:nvSpPr>
        <p:spPr>
          <a:xfrm>
            <a:off x="748016" y="5969321"/>
            <a:ext cx="1849647"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Osteuropa-Institut</a:t>
            </a:r>
          </a:p>
        </p:txBody>
      </p:sp>
      <p:sp>
        <p:nvSpPr>
          <p:cNvPr id="19" name="Rechteck 18">
            <a:extLst>
              <a:ext uri="{FF2B5EF4-FFF2-40B4-BE49-F238E27FC236}">
                <a16:creationId xmlns:a16="http://schemas.microsoft.com/office/drawing/2014/main" id="{6084D4C6-6120-C216-13C2-51880220EFF9}"/>
              </a:ext>
            </a:extLst>
          </p:cNvPr>
          <p:cNvSpPr/>
          <p:nvPr/>
        </p:nvSpPr>
        <p:spPr>
          <a:xfrm>
            <a:off x="755576" y="1484621"/>
            <a:ext cx="5624340" cy="509736"/>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Fachbereiche</a:t>
            </a:r>
          </a:p>
        </p:txBody>
      </p:sp>
      <p:sp>
        <p:nvSpPr>
          <p:cNvPr id="21" name="Rechteck 20">
            <a:extLst>
              <a:ext uri="{FF2B5EF4-FFF2-40B4-BE49-F238E27FC236}">
                <a16:creationId xmlns:a16="http://schemas.microsoft.com/office/drawing/2014/main" id="{D400E7D2-6612-5535-4E67-BB8B218967C6}"/>
              </a:ext>
            </a:extLst>
          </p:cNvPr>
          <p:cNvSpPr/>
          <p:nvPr/>
        </p:nvSpPr>
        <p:spPr>
          <a:xfrm>
            <a:off x="756077" y="2030478"/>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Biologie, Chemie, Pharmazie</a:t>
            </a:r>
          </a:p>
        </p:txBody>
      </p:sp>
      <p:sp>
        <p:nvSpPr>
          <p:cNvPr id="53" name="Rechteck 52">
            <a:extLst>
              <a:ext uri="{FF2B5EF4-FFF2-40B4-BE49-F238E27FC236}">
                <a16:creationId xmlns:a16="http://schemas.microsoft.com/office/drawing/2014/main" id="{F54F615B-652C-4D3D-EDF7-A6A04313B5BE}"/>
              </a:ext>
            </a:extLst>
          </p:cNvPr>
          <p:cNvSpPr/>
          <p:nvPr/>
        </p:nvSpPr>
        <p:spPr>
          <a:xfrm>
            <a:off x="2581524" y="2028849"/>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Erziehungswissenschaft u. Psychologie</a:t>
            </a:r>
          </a:p>
        </p:txBody>
      </p:sp>
      <p:sp>
        <p:nvSpPr>
          <p:cNvPr id="55" name="Rechteck 54">
            <a:extLst>
              <a:ext uri="{FF2B5EF4-FFF2-40B4-BE49-F238E27FC236}">
                <a16:creationId xmlns:a16="http://schemas.microsoft.com/office/drawing/2014/main" id="{1EE63137-F212-5369-4724-14F5E7C6F0A2}"/>
              </a:ext>
            </a:extLst>
          </p:cNvPr>
          <p:cNvSpPr/>
          <p:nvPr/>
        </p:nvSpPr>
        <p:spPr>
          <a:xfrm>
            <a:off x="4519771" y="5429772"/>
            <a:ext cx="1856104" cy="648072"/>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Asta</a:t>
            </a:r>
          </a:p>
        </p:txBody>
      </p:sp>
      <p:sp>
        <p:nvSpPr>
          <p:cNvPr id="56" name="Rechteck 55">
            <a:extLst>
              <a:ext uri="{FF2B5EF4-FFF2-40B4-BE49-F238E27FC236}">
                <a16:creationId xmlns:a16="http://schemas.microsoft.com/office/drawing/2014/main" id="{9808B5FA-EBA3-EA7D-5F11-B404C9C9923A}"/>
              </a:ext>
            </a:extLst>
          </p:cNvPr>
          <p:cNvSpPr/>
          <p:nvPr/>
        </p:nvSpPr>
        <p:spPr>
          <a:xfrm>
            <a:off x="4523127" y="5995376"/>
            <a:ext cx="1856104" cy="574906"/>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Semesterticketbüro</a:t>
            </a:r>
          </a:p>
        </p:txBody>
      </p:sp>
      <p:sp>
        <p:nvSpPr>
          <p:cNvPr id="57" name="Rechteck 56">
            <a:extLst>
              <a:ext uri="{FF2B5EF4-FFF2-40B4-BE49-F238E27FC236}">
                <a16:creationId xmlns:a16="http://schemas.microsoft.com/office/drawing/2014/main" id="{330DC73B-CF7E-2640-69FD-266F22E8DBD9}"/>
              </a:ext>
            </a:extLst>
          </p:cNvPr>
          <p:cNvSpPr/>
          <p:nvPr/>
        </p:nvSpPr>
        <p:spPr>
          <a:xfrm>
            <a:off x="4479539" y="2028849"/>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Geowissenschaften</a:t>
            </a:r>
          </a:p>
        </p:txBody>
      </p:sp>
      <p:sp>
        <p:nvSpPr>
          <p:cNvPr id="58" name="Rechteck 57">
            <a:extLst>
              <a:ext uri="{FF2B5EF4-FFF2-40B4-BE49-F238E27FC236}">
                <a16:creationId xmlns:a16="http://schemas.microsoft.com/office/drawing/2014/main" id="{6391372A-FF15-722C-8DA5-BCF91B12862D}"/>
              </a:ext>
            </a:extLst>
          </p:cNvPr>
          <p:cNvSpPr/>
          <p:nvPr/>
        </p:nvSpPr>
        <p:spPr>
          <a:xfrm>
            <a:off x="756077" y="2685296"/>
            <a:ext cx="1898015" cy="64761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Geschichts- u. Kulturwissenschaft</a:t>
            </a:r>
          </a:p>
        </p:txBody>
      </p:sp>
      <p:sp>
        <p:nvSpPr>
          <p:cNvPr id="59" name="Rechteck 58">
            <a:extLst>
              <a:ext uri="{FF2B5EF4-FFF2-40B4-BE49-F238E27FC236}">
                <a16:creationId xmlns:a16="http://schemas.microsoft.com/office/drawing/2014/main" id="{91758E87-F809-B960-D55D-5F0EA96BCD40}"/>
              </a:ext>
            </a:extLst>
          </p:cNvPr>
          <p:cNvSpPr/>
          <p:nvPr/>
        </p:nvSpPr>
        <p:spPr>
          <a:xfrm>
            <a:off x="2581524" y="2683667"/>
            <a:ext cx="1898015" cy="64761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Mathematik u. Informatik</a:t>
            </a:r>
          </a:p>
        </p:txBody>
      </p:sp>
      <p:sp>
        <p:nvSpPr>
          <p:cNvPr id="60" name="Rechteck 59">
            <a:extLst>
              <a:ext uri="{FF2B5EF4-FFF2-40B4-BE49-F238E27FC236}">
                <a16:creationId xmlns:a16="http://schemas.microsoft.com/office/drawing/2014/main" id="{0386DE90-E159-C56A-65C9-F16C0E75F33E}"/>
              </a:ext>
            </a:extLst>
          </p:cNvPr>
          <p:cNvSpPr/>
          <p:nvPr/>
        </p:nvSpPr>
        <p:spPr>
          <a:xfrm>
            <a:off x="4479539" y="2683667"/>
            <a:ext cx="1898015" cy="64761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Philosophie u. Geisteswissenschaften</a:t>
            </a:r>
          </a:p>
        </p:txBody>
      </p:sp>
      <p:sp>
        <p:nvSpPr>
          <p:cNvPr id="61" name="Rechteck 60">
            <a:extLst>
              <a:ext uri="{FF2B5EF4-FFF2-40B4-BE49-F238E27FC236}">
                <a16:creationId xmlns:a16="http://schemas.microsoft.com/office/drawing/2014/main" id="{557D794A-4A74-7C06-C2E7-8D12C969FB63}"/>
              </a:ext>
            </a:extLst>
          </p:cNvPr>
          <p:cNvSpPr/>
          <p:nvPr/>
        </p:nvSpPr>
        <p:spPr>
          <a:xfrm>
            <a:off x="756077" y="3351464"/>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Physik</a:t>
            </a:r>
          </a:p>
        </p:txBody>
      </p:sp>
      <p:sp>
        <p:nvSpPr>
          <p:cNvPr id="62" name="Rechteck 61">
            <a:extLst>
              <a:ext uri="{FF2B5EF4-FFF2-40B4-BE49-F238E27FC236}">
                <a16:creationId xmlns:a16="http://schemas.microsoft.com/office/drawing/2014/main" id="{EA07CD44-CE3C-C7A6-6DAC-D1BF5FC2B2F2}"/>
              </a:ext>
            </a:extLst>
          </p:cNvPr>
          <p:cNvSpPr/>
          <p:nvPr/>
        </p:nvSpPr>
        <p:spPr>
          <a:xfrm>
            <a:off x="2581524" y="3349835"/>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Politik u. Sozialwissenschaften</a:t>
            </a:r>
          </a:p>
        </p:txBody>
      </p:sp>
      <p:sp>
        <p:nvSpPr>
          <p:cNvPr id="63" name="Rechteck 62">
            <a:extLst>
              <a:ext uri="{FF2B5EF4-FFF2-40B4-BE49-F238E27FC236}">
                <a16:creationId xmlns:a16="http://schemas.microsoft.com/office/drawing/2014/main" id="{09EB9CC6-99D8-47AD-7297-783C9E0BDAC1}"/>
              </a:ext>
            </a:extLst>
          </p:cNvPr>
          <p:cNvSpPr/>
          <p:nvPr/>
        </p:nvSpPr>
        <p:spPr>
          <a:xfrm>
            <a:off x="4479539" y="3349835"/>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Biologie, Chemie, Rechtswissenschaft</a:t>
            </a:r>
          </a:p>
        </p:txBody>
      </p:sp>
      <p:sp>
        <p:nvSpPr>
          <p:cNvPr id="64" name="Rechteck 63">
            <a:extLst>
              <a:ext uri="{FF2B5EF4-FFF2-40B4-BE49-F238E27FC236}">
                <a16:creationId xmlns:a16="http://schemas.microsoft.com/office/drawing/2014/main" id="{4CEDAF88-D136-AC96-834E-8144D8D15E72}"/>
              </a:ext>
            </a:extLst>
          </p:cNvPr>
          <p:cNvSpPr/>
          <p:nvPr/>
        </p:nvSpPr>
        <p:spPr>
          <a:xfrm>
            <a:off x="756077" y="4014831"/>
            <a:ext cx="1825447" cy="634150"/>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Wirtschafts-wissenschaft</a:t>
            </a:r>
          </a:p>
        </p:txBody>
      </p:sp>
      <p:sp>
        <p:nvSpPr>
          <p:cNvPr id="67" name="Rechteck 66">
            <a:extLst>
              <a:ext uri="{FF2B5EF4-FFF2-40B4-BE49-F238E27FC236}">
                <a16:creationId xmlns:a16="http://schemas.microsoft.com/office/drawing/2014/main" id="{B18665A1-F623-B84B-46A9-6F80C7C8B03F}"/>
              </a:ext>
            </a:extLst>
          </p:cNvPr>
          <p:cNvSpPr/>
          <p:nvPr/>
        </p:nvSpPr>
        <p:spPr>
          <a:xfrm>
            <a:off x="2663666" y="4074075"/>
            <a:ext cx="3712209" cy="574906"/>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Sprachenzentrum</a:t>
            </a:r>
          </a:p>
        </p:txBody>
      </p:sp>
      <p:sp>
        <p:nvSpPr>
          <p:cNvPr id="68" name="Rechteck 67">
            <a:extLst>
              <a:ext uri="{FF2B5EF4-FFF2-40B4-BE49-F238E27FC236}">
                <a16:creationId xmlns:a16="http://schemas.microsoft.com/office/drawing/2014/main" id="{FEFD3EB0-1D4C-0D94-7F65-7AE21C47945E}"/>
              </a:ext>
            </a:extLst>
          </p:cNvPr>
          <p:cNvSpPr/>
          <p:nvPr/>
        </p:nvSpPr>
        <p:spPr>
          <a:xfrm>
            <a:off x="751159" y="5347305"/>
            <a:ext cx="1849647"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John-F.-Kennedy-Institut</a:t>
            </a:r>
          </a:p>
        </p:txBody>
      </p:sp>
      <p:sp>
        <p:nvSpPr>
          <p:cNvPr id="69" name="Rechteck 68">
            <a:extLst>
              <a:ext uri="{FF2B5EF4-FFF2-40B4-BE49-F238E27FC236}">
                <a16:creationId xmlns:a16="http://schemas.microsoft.com/office/drawing/2014/main" id="{59ABA160-D9D4-DD03-A7FF-5E10020ABBDE}"/>
              </a:ext>
            </a:extLst>
          </p:cNvPr>
          <p:cNvSpPr/>
          <p:nvPr/>
        </p:nvSpPr>
        <p:spPr>
          <a:xfrm>
            <a:off x="2552358" y="5347305"/>
            <a:ext cx="1842512"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Lateinamerika-Institut</a:t>
            </a:r>
          </a:p>
        </p:txBody>
      </p:sp>
      <p:sp>
        <p:nvSpPr>
          <p:cNvPr id="70" name="Rechteck 69">
            <a:extLst>
              <a:ext uri="{FF2B5EF4-FFF2-40B4-BE49-F238E27FC236}">
                <a16:creationId xmlns:a16="http://schemas.microsoft.com/office/drawing/2014/main" id="{D7B646CB-DCA9-92FB-63E4-01D3B5D69949}"/>
              </a:ext>
            </a:extLst>
          </p:cNvPr>
          <p:cNvSpPr/>
          <p:nvPr/>
        </p:nvSpPr>
        <p:spPr>
          <a:xfrm>
            <a:off x="2552358" y="5967655"/>
            <a:ext cx="1849647"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Dahlem School </a:t>
            </a:r>
            <a:r>
              <a:rPr lang="de-DE" sz="1300" b="1" dirty="0" err="1"/>
              <a:t>of</a:t>
            </a:r>
            <a:r>
              <a:rPr lang="de-DE" sz="1300" b="1" dirty="0"/>
              <a:t> Education</a:t>
            </a:r>
          </a:p>
        </p:txBody>
      </p:sp>
      <p:pic>
        <p:nvPicPr>
          <p:cNvPr id="3" name="Grafik 2" descr="Ein Bild, das Text, Schrift, Grafiken, Screenshot enthält.&#10;&#10;Automatisch generierte Beschreibung">
            <a:extLst>
              <a:ext uri="{FF2B5EF4-FFF2-40B4-BE49-F238E27FC236}">
                <a16:creationId xmlns:a16="http://schemas.microsoft.com/office/drawing/2014/main" id="{77D644FA-3DCF-991B-7C78-8E4B57453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027" y="0"/>
            <a:ext cx="2242412" cy="840905"/>
          </a:xfrm>
          <a:prstGeom prst="rect">
            <a:avLst/>
          </a:prstGeom>
        </p:spPr>
      </p:pic>
    </p:spTree>
    <p:extLst>
      <p:ext uri="{BB962C8B-B14F-4D97-AF65-F5344CB8AC3E}">
        <p14:creationId xmlns:p14="http://schemas.microsoft.com/office/powerpoint/2010/main" val="3950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linds(horizontal)">
                                      <p:cBhvr>
                                        <p:cTn id="20" dur="500"/>
                                        <p:tgtEl>
                                          <p:spTgt spid="5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linds(horizontal)">
                                      <p:cBhvr>
                                        <p:cTn id="23" dur="500"/>
                                        <p:tgtEl>
                                          <p:spTgt spid="5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linds(horizontal)">
                                      <p:cBhvr>
                                        <p:cTn id="26" dur="500"/>
                                        <p:tgtEl>
                                          <p:spTgt spid="6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linds(horizontal)">
                                      <p:cBhvr>
                                        <p:cTn id="29" dur="500"/>
                                        <p:tgtEl>
                                          <p:spTgt spid="5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linds(horizontal)">
                                      <p:cBhvr>
                                        <p:cTn id="35" dur="500"/>
                                        <p:tgtEl>
                                          <p:spTgt spid="6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blinds(horizontal)">
                                      <p:cBhvr>
                                        <p:cTn id="38" dur="500"/>
                                        <p:tgtEl>
                                          <p:spTgt spid="6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blinds(horizontal)">
                                      <p:cBhvr>
                                        <p:cTn id="41" dur="500"/>
                                        <p:tgtEl>
                                          <p:spTgt spid="6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linds(horizontal)">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blinds(horizontal)">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blinds(horizontal)">
                                      <p:cBhvr>
                                        <p:cTn id="59" dur="500"/>
                                        <p:tgtEl>
                                          <p:spTgt spid="6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blinds(horizontal)">
                                      <p:cBhvr>
                                        <p:cTn id="65" dur="500"/>
                                        <p:tgtEl>
                                          <p:spTgt spid="7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linds(horizontal)">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linds(horizontal)">
                                      <p:cBhvr>
                                        <p:cTn id="78" dur="500"/>
                                        <p:tgtEl>
                                          <p:spTgt spid="1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linds(horizontal)">
                                      <p:cBhvr>
                                        <p:cTn id="8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 grpId="0" animBg="1"/>
      <p:bldP spid="13" grpId="0" animBg="1"/>
      <p:bldP spid="17" grpId="0" animBg="1"/>
      <p:bldP spid="19" grpId="0" animBg="1"/>
      <p:bldP spid="21"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1332725"/>
            <a:ext cx="3672408" cy="1366406"/>
          </a:xfrm>
        </p:spPr>
        <p:txBody>
          <a:bodyPr>
            <a:normAutofit/>
          </a:bodyPr>
          <a:lstStyle/>
          <a:p>
            <a:pPr algn="l"/>
            <a:r>
              <a:rPr lang="de-DE" sz="2000" b="0" i="0" u="none" strike="noStrike" baseline="0" dirty="0">
                <a:latin typeface="Calibri" panose="020F0502020204030204" pitchFamily="34" charset="0"/>
              </a:rPr>
              <a:t>Eine beliebte Lernstätte: Die</a:t>
            </a:r>
            <a:br>
              <a:rPr lang="de-DE" sz="2000" b="0" i="0" u="none" strike="noStrike" baseline="0" dirty="0">
                <a:latin typeface="Calibri" panose="020F0502020204030204" pitchFamily="34" charset="0"/>
              </a:rPr>
            </a:br>
            <a:r>
              <a:rPr lang="de-DE" sz="2000" b="0" i="0" u="none" strike="noStrike" baseline="0" dirty="0">
                <a:latin typeface="Calibri" panose="020F0502020204030204" pitchFamily="34" charset="0"/>
              </a:rPr>
              <a:t>Philologische Bibliothek der FU</a:t>
            </a:r>
            <a:br>
              <a:rPr lang="de-DE" sz="2000" b="0" i="0" u="none" strike="noStrike" baseline="0" dirty="0">
                <a:latin typeface="Calibri" panose="020F0502020204030204" pitchFamily="34" charset="0"/>
              </a:rPr>
            </a:br>
            <a:r>
              <a:rPr lang="de-DE" sz="2000" b="0" i="0" u="none" strike="noStrike" baseline="0" dirty="0">
                <a:latin typeface="Calibri" panose="020F0502020204030204" pitchFamily="34" charset="0"/>
              </a:rPr>
              <a:t>mit eigener AVL-Abteilung im EG</a:t>
            </a:r>
            <a:endParaRPr lang="de-DE" sz="4800"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056" y="3419092"/>
            <a:ext cx="4353379" cy="2893615"/>
          </a:xfrm>
          <a:prstGeom prst="rect">
            <a:avLst/>
          </a:prstGeom>
          <a:ln>
            <a:solidFill>
              <a:schemeClr val="tx1"/>
            </a:solidFill>
          </a:ln>
        </p:spPr>
      </p:pic>
      <p:pic>
        <p:nvPicPr>
          <p:cNvPr id="8" name="Bild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979" y="1393836"/>
            <a:ext cx="4104456" cy="1981614"/>
          </a:xfrm>
          <a:prstGeom prst="rect">
            <a:avLst/>
          </a:prstGeom>
          <a:ln>
            <a:solidFill>
              <a:schemeClr val="tx1"/>
            </a:solidFill>
          </a:ln>
        </p:spPr>
      </p:pic>
      <p:pic>
        <p:nvPicPr>
          <p:cNvPr id="9" name="Bild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969" y="2742774"/>
            <a:ext cx="3053584" cy="3645024"/>
          </a:xfrm>
          <a:prstGeom prst="rect">
            <a:avLst/>
          </a:prstGeom>
          <a:ln>
            <a:solidFill>
              <a:schemeClr val="tx1"/>
            </a:solidFill>
          </a:ln>
        </p:spPr>
      </p:pic>
      <p:sp>
        <p:nvSpPr>
          <p:cNvPr id="10" name="Fußzeilenplatzhalter 5">
            <a:extLst>
              <a:ext uri="{FF2B5EF4-FFF2-40B4-BE49-F238E27FC236}">
                <a16:creationId xmlns:a16="http://schemas.microsoft.com/office/drawing/2014/main" id="{9AF4DF9C-BB58-F047-A09A-356FCA57A54B}"/>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A89D8114-E22B-F61B-CB21-C89132F06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3098775"/>
          </a:xfrm>
        </p:spPr>
        <p:txBody>
          <a:bodyPr>
            <a:normAutofit fontScale="90000"/>
          </a:bodyPr>
          <a:lstStyle/>
          <a:p>
            <a:r>
              <a:rPr lang="de-DE" dirty="0"/>
              <a:t>Aufbau des MA-Studiengangs </a:t>
            </a:r>
            <a:br>
              <a:rPr lang="de-DE" dirty="0"/>
            </a:br>
            <a:br>
              <a:rPr lang="de-DE" dirty="0"/>
            </a:br>
            <a:r>
              <a:rPr lang="de-DE" i="1" dirty="0"/>
              <a:t>Allgemeine und Vergleichende Literaturwissenschaft </a:t>
            </a:r>
            <a:br>
              <a:rPr lang="de-DE" dirty="0"/>
            </a:br>
            <a:endParaRPr lang="de-DE"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A825DD41-E9B9-F44A-BE99-EA923728390E}"/>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DC73E080-0733-3830-E78A-9AB048846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80928" y="871488"/>
            <a:ext cx="3382144" cy="506487"/>
          </a:xfrm>
        </p:spPr>
        <p:txBody>
          <a:bodyPr>
            <a:normAutofit/>
          </a:bodyPr>
          <a:lstStyle/>
          <a:p>
            <a:r>
              <a:rPr lang="de-DE" sz="1800" dirty="0"/>
              <a:t>AVL Master </a:t>
            </a:r>
          </a:p>
        </p:txBody>
      </p:sp>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8B9A0EC-684C-174F-BF2E-E5CA66317201}"/>
              </a:ext>
            </a:extLst>
          </p:cNvPr>
          <p:cNvSpPr>
            <a:spLocks noGrp="1"/>
          </p:cNvSpPr>
          <p:nvPr>
            <p:ph type="ftr" sz="quarter" idx="11"/>
          </p:nvPr>
        </p:nvSpPr>
        <p:spPr>
          <a:xfrm>
            <a:off x="3124200" y="6356350"/>
            <a:ext cx="2895600" cy="365125"/>
          </a:xfrm>
        </p:spPr>
        <p:txBody>
          <a:bodyPr/>
          <a:lstStyle/>
          <a:p>
            <a:endParaRPr lang="de-DE" dirty="0"/>
          </a:p>
          <a:p>
            <a:endParaRPr lang="de-DE" dirty="0"/>
          </a:p>
        </p:txBody>
      </p:sp>
      <p:graphicFrame>
        <p:nvGraphicFramePr>
          <p:cNvPr id="6" name="Tabelle 5">
            <a:extLst>
              <a:ext uri="{FF2B5EF4-FFF2-40B4-BE49-F238E27FC236}">
                <a16:creationId xmlns:a16="http://schemas.microsoft.com/office/drawing/2014/main" id="{114450CA-4684-CD1A-CAFA-0BB8B9D337B1}"/>
              </a:ext>
            </a:extLst>
          </p:cNvPr>
          <p:cNvGraphicFramePr>
            <a:graphicFrameLocks noGrp="1"/>
          </p:cNvGraphicFramePr>
          <p:nvPr>
            <p:extLst>
              <p:ext uri="{D42A27DB-BD31-4B8C-83A1-F6EECF244321}">
                <p14:modId xmlns:p14="http://schemas.microsoft.com/office/powerpoint/2010/main" val="3487194944"/>
              </p:ext>
            </p:extLst>
          </p:nvPr>
        </p:nvGraphicFramePr>
        <p:xfrm>
          <a:off x="755576" y="1366036"/>
          <a:ext cx="7832591" cy="5088662"/>
        </p:xfrm>
        <a:graphic>
          <a:graphicData uri="http://schemas.openxmlformats.org/drawingml/2006/table">
            <a:tbl>
              <a:tblPr bandRow="1">
                <a:tableStyleId>{5C22544A-7EE6-4342-B048-85BDC9FD1C3A}</a:tableStyleId>
              </a:tblPr>
              <a:tblGrid>
                <a:gridCol w="588219">
                  <a:extLst>
                    <a:ext uri="{9D8B030D-6E8A-4147-A177-3AD203B41FA5}">
                      <a16:colId xmlns:a16="http://schemas.microsoft.com/office/drawing/2014/main" val="3186775644"/>
                    </a:ext>
                  </a:extLst>
                </a:gridCol>
                <a:gridCol w="1737058">
                  <a:extLst>
                    <a:ext uri="{9D8B030D-6E8A-4147-A177-3AD203B41FA5}">
                      <a16:colId xmlns:a16="http://schemas.microsoft.com/office/drawing/2014/main" val="20001"/>
                    </a:ext>
                  </a:extLst>
                </a:gridCol>
                <a:gridCol w="1843665">
                  <a:extLst>
                    <a:ext uri="{9D8B030D-6E8A-4147-A177-3AD203B41FA5}">
                      <a16:colId xmlns:a16="http://schemas.microsoft.com/office/drawing/2014/main" val="2264028187"/>
                    </a:ext>
                  </a:extLst>
                </a:gridCol>
                <a:gridCol w="1796087">
                  <a:extLst>
                    <a:ext uri="{9D8B030D-6E8A-4147-A177-3AD203B41FA5}">
                      <a16:colId xmlns:a16="http://schemas.microsoft.com/office/drawing/2014/main" val="3163663523"/>
                    </a:ext>
                  </a:extLst>
                </a:gridCol>
                <a:gridCol w="1867562">
                  <a:extLst>
                    <a:ext uri="{9D8B030D-6E8A-4147-A177-3AD203B41FA5}">
                      <a16:colId xmlns:a16="http://schemas.microsoft.com/office/drawing/2014/main" val="2399337992"/>
                    </a:ext>
                  </a:extLst>
                </a:gridCol>
              </a:tblGrid>
              <a:tr h="1976763">
                <a:tc rowSpan="2">
                  <a:txBody>
                    <a:bodyPr/>
                    <a:lstStyle/>
                    <a:p>
                      <a:pPr algn="ctr"/>
                      <a:r>
                        <a:rPr lang="de-DE" sz="1400" baseline="0" dirty="0">
                          <a:solidFill>
                            <a:schemeClr val="bg1"/>
                          </a:solidFill>
                        </a:rPr>
                        <a:t>1. bis 3. Semester</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i="0" baseline="0" dirty="0"/>
                        <a:t>Allgemeine Literaturtheorie</a:t>
                      </a:r>
                    </a:p>
                    <a:p>
                      <a:endParaRPr lang="de-DE" sz="1400" i="0" baseline="0" dirty="0"/>
                    </a:p>
                    <a:p>
                      <a:endParaRPr lang="de-DE" sz="1400" i="0" baseline="0" dirty="0"/>
                    </a:p>
                    <a:p>
                      <a:endParaRPr lang="de-DE" sz="1400" i="0" baseline="0" dirty="0"/>
                    </a:p>
                    <a:p>
                      <a:endParaRPr lang="de-DE" sz="1400" i="0" baseline="0" dirty="0"/>
                    </a:p>
                    <a:p>
                      <a:endParaRPr lang="de-DE" sz="1400" i="0" baseline="0" dirty="0"/>
                    </a:p>
                    <a:p>
                      <a:endParaRPr lang="de-DE" sz="1400" i="0" baseline="0" dirty="0"/>
                    </a:p>
                    <a:p>
                      <a:r>
                        <a:rPr lang="de-DE" sz="1400" i="0" baseline="0" dirty="0"/>
                        <a:t>15 Leistungspunkte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400" b="1" i="0" baseline="0" dirty="0"/>
                        <a:t>Vergleichende Literaturgeschichte</a:t>
                      </a:r>
                    </a:p>
                    <a:p>
                      <a:endParaRPr lang="de-DE" sz="1400" b="1" i="0" baseline="0" dirty="0"/>
                    </a:p>
                    <a:p>
                      <a:endParaRPr lang="de-DE" sz="1400" b="1" i="0" baseline="0" dirty="0"/>
                    </a:p>
                    <a:p>
                      <a:endParaRPr lang="de-DE" sz="1400" b="1" i="0" baseline="0" dirty="0"/>
                    </a:p>
                    <a:p>
                      <a:endParaRPr lang="de-DE" sz="1400" b="1" i="0" baseline="0" dirty="0"/>
                    </a:p>
                    <a:p>
                      <a:endParaRPr lang="de-DE" sz="1400" b="1" i="0" baseline="0" dirty="0"/>
                    </a:p>
                    <a:p>
                      <a:endParaRPr lang="de-DE" sz="14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i="0" baseline="0" dirty="0"/>
                        <a:t>15 Leistungspunkte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r>
                        <a:rPr lang="de-DE" sz="1400" b="1" i="0" baseline="0" dirty="0"/>
                        <a:t>Exemplarische Lektüren</a:t>
                      </a:r>
                    </a:p>
                    <a:p>
                      <a:endParaRPr lang="de-DE" sz="1400" b="0" i="0" baseline="0" dirty="0"/>
                    </a:p>
                    <a:p>
                      <a:endParaRPr lang="de-DE" sz="1400" b="0" i="0" baseline="0" dirty="0"/>
                    </a:p>
                    <a:p>
                      <a:endParaRPr lang="de-DE" sz="1400" b="0" i="0" baseline="0" dirty="0"/>
                    </a:p>
                    <a:p>
                      <a:endParaRPr lang="de-DE" sz="1400" b="0" i="0" baseline="0" dirty="0"/>
                    </a:p>
                    <a:p>
                      <a:endParaRPr lang="de-DE" sz="1400" b="0" i="0" baseline="0" dirty="0"/>
                    </a:p>
                    <a:p>
                      <a:endParaRPr lang="de-DE" sz="1400" b="0" i="0" baseline="0" dirty="0"/>
                    </a:p>
                    <a:p>
                      <a:endParaRPr lang="de-DE" sz="1400" b="0" i="0" baseline="0" dirty="0"/>
                    </a:p>
                    <a:p>
                      <a:endParaRPr lang="de-DE" sz="1400" b="0" i="0" baseline="0" dirty="0"/>
                    </a:p>
                    <a:p>
                      <a:r>
                        <a:rPr lang="de-DE" sz="1400" b="0" i="0" baseline="0" dirty="0"/>
                        <a:t>15 Leistungspunkte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baseline="0" dirty="0"/>
                        <a:t>Interdisziplinäre Literaturwissenschaft</a:t>
                      </a:r>
                    </a:p>
                    <a:p>
                      <a:endParaRPr lang="de-DE" sz="1400" i="0" baseline="0" dirty="0"/>
                    </a:p>
                    <a:p>
                      <a:endParaRPr lang="de-DE" sz="1400" i="0" baseline="0" dirty="0"/>
                    </a:p>
                    <a:p>
                      <a:endParaRPr lang="de-DE" sz="1400" i="0" baseline="0" dirty="0"/>
                    </a:p>
                    <a:p>
                      <a:endParaRPr lang="de-DE" sz="1400" i="0" baseline="0" dirty="0"/>
                    </a:p>
                    <a:p>
                      <a:endParaRPr lang="de-DE" sz="1400" i="0" baseline="0" dirty="0"/>
                    </a:p>
                    <a:p>
                      <a:endParaRPr lang="de-DE" sz="1400" i="0" baseline="0" dirty="0"/>
                    </a:p>
                    <a:p>
                      <a:endParaRPr lang="de-DE" sz="1400" i="0" baseline="0" dirty="0"/>
                    </a:p>
                    <a:p>
                      <a:endParaRPr lang="de-DE" sz="1400" i="0" baseline="0" dirty="0"/>
                    </a:p>
                    <a:p>
                      <a:r>
                        <a:rPr lang="de-DE" sz="1400" i="0" baseline="0" dirty="0"/>
                        <a:t>15 Leistungspunkte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891898501"/>
                  </a:ext>
                </a:extLst>
              </a:tr>
              <a:tr h="1759868">
                <a:tc vMerge="1">
                  <a:txBody>
                    <a:bodyPr/>
                    <a:lstStyle/>
                    <a:p>
                      <a:pPr algn="ctr"/>
                      <a:r>
                        <a:rPr lang="de-DE" sz="1400" baseline="0" dirty="0">
                          <a:solidFill>
                            <a:schemeClr val="bg1"/>
                          </a:solidFill>
                        </a:rPr>
                        <a:t>2. Semester</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baseline="0" dirty="0"/>
                        <a:t>Projektplanung und -entwicklung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baseline="0" dirty="0"/>
                        <a:t>15 Leistungspunkte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t>Perspektiven der Forschung</a:t>
                      </a:r>
                    </a:p>
                    <a:p>
                      <a:endParaRPr lang="de-DE" sz="1400" dirty="0"/>
                    </a:p>
                    <a:p>
                      <a:endParaRPr lang="de-DE" sz="1400" dirty="0"/>
                    </a:p>
                    <a:p>
                      <a:endParaRPr lang="de-DE" sz="1400" dirty="0"/>
                    </a:p>
                    <a:p>
                      <a:endParaRPr lang="de-DE" sz="1400" dirty="0"/>
                    </a:p>
                    <a:p>
                      <a:endParaRPr lang="de-DE" sz="1400" dirty="0"/>
                    </a:p>
                    <a:p>
                      <a:r>
                        <a:rPr lang="de-DE" sz="1400" dirty="0"/>
                        <a:t>15 Leistungspunkte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vMerge="1">
                  <a:txBody>
                    <a:bodyPr/>
                    <a:lstStyle/>
                    <a:p>
                      <a:endParaRPr lang="de-DE"/>
                    </a:p>
                  </a:txBody>
                  <a:tcPr/>
                </a:tc>
                <a:tc vMerge="1">
                  <a:txBody>
                    <a:bodyPr/>
                    <a:lstStyle/>
                    <a:p>
                      <a:r>
                        <a:rPr lang="de-DE" sz="1200" b="1" i="0" baseline="0" dirty="0"/>
                        <a:t>M4</a:t>
                      </a:r>
                      <a:r>
                        <a:rPr lang="de-DE" sz="1200" i="0" baseline="0" dirty="0"/>
                        <a:t> Interdisziplinäre Literaturwissenschaft </a:t>
                      </a:r>
                      <a:r>
                        <a:rPr lang="de-DE" sz="1200" b="1" i="0" baseline="0" dirty="0"/>
                        <a:t>15 LP</a:t>
                      </a:r>
                    </a:p>
                    <a:p>
                      <a:endParaRPr lang="de-DE" sz="1200" b="1" i="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67408604"/>
                  </a:ext>
                </a:extLst>
              </a:tr>
              <a:tr h="1278662">
                <a:tc>
                  <a:txBody>
                    <a:bodyPr/>
                    <a:lstStyle/>
                    <a:p>
                      <a:pPr algn="ctr"/>
                      <a:r>
                        <a:rPr lang="de-DE" sz="1400" b="0" dirty="0">
                          <a:solidFill>
                            <a:schemeClr val="bg1"/>
                          </a:solidFill>
                        </a:rPr>
                        <a:t>4. Semester</a:t>
                      </a:r>
                      <a:endParaRPr lang="de-DE" sz="1400" baseline="0" dirty="0">
                        <a:solidFill>
                          <a:schemeClr val="bg1"/>
                        </a:solidFill>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de-DE"/>
                    </a:p>
                  </a:txBody>
                  <a:tcPr/>
                </a:tc>
                <a:tc gridSpan="3">
                  <a:txBody>
                    <a:bodyPr/>
                    <a:lstStyle/>
                    <a:p>
                      <a:pPr algn="l"/>
                      <a:r>
                        <a:rPr lang="de-DE" sz="1400" b="1" i="0" baseline="0" dirty="0"/>
                        <a:t>     Masterarbeit</a:t>
                      </a:r>
                    </a:p>
                    <a:p>
                      <a:pPr algn="l"/>
                      <a:r>
                        <a:rPr lang="de-DE" sz="1400" b="0" i="0" baseline="0" dirty="0"/>
                        <a:t>     ca. 24.000 Wörter</a:t>
                      </a:r>
                    </a:p>
                    <a:p>
                      <a:pPr algn="l"/>
                      <a:endParaRPr lang="de-DE" sz="1400" b="0" i="0" baseline="0" dirty="0"/>
                    </a:p>
                    <a:p>
                      <a:pPr algn="l"/>
                      <a:r>
                        <a:rPr lang="de-DE" sz="1400" b="1" i="0" baseline="0" dirty="0"/>
                        <a:t>     </a:t>
                      </a:r>
                      <a:r>
                        <a:rPr lang="de-DE" sz="1400" b="0" i="0" baseline="0" dirty="0"/>
                        <a:t>30 Leistungspunkte</a:t>
                      </a:r>
                      <a:endParaRPr lang="de-DE"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de-DE" sz="1400" b="0" i="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de-DE" sz="1400" i="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023821842"/>
                  </a:ext>
                </a:extLst>
              </a:tr>
            </a:tbl>
          </a:graphicData>
        </a:graphic>
      </p:graphicFrame>
      <p:sp>
        <p:nvSpPr>
          <p:cNvPr id="9" name="Textfeld 8">
            <a:extLst>
              <a:ext uri="{FF2B5EF4-FFF2-40B4-BE49-F238E27FC236}">
                <a16:creationId xmlns:a16="http://schemas.microsoft.com/office/drawing/2014/main" id="{1FD19D54-CCE7-D036-EEF1-9917AC731C36}"/>
              </a:ext>
            </a:extLst>
          </p:cNvPr>
          <p:cNvSpPr txBox="1"/>
          <p:nvPr/>
        </p:nvSpPr>
        <p:spPr>
          <a:xfrm>
            <a:off x="1403648" y="1988840"/>
            <a:ext cx="1580423" cy="492443"/>
          </a:xfrm>
          <a:prstGeom prst="rect">
            <a:avLst/>
          </a:prstGeom>
          <a:noFill/>
          <a:ln>
            <a:solidFill>
              <a:schemeClr val="tx1"/>
            </a:solidFill>
          </a:ln>
        </p:spPr>
        <p:txBody>
          <a:bodyPr wrap="square" rtlCol="0">
            <a:spAutoFit/>
          </a:bodyPr>
          <a:lstStyle/>
          <a:p>
            <a:r>
              <a:rPr lang="de-DE" sz="1300" dirty="0"/>
              <a:t>Lehrveranstaltung 1</a:t>
            </a:r>
          </a:p>
          <a:p>
            <a:r>
              <a:rPr lang="de-DE" sz="1300" dirty="0"/>
              <a:t>Lehrveranstaltung 2</a:t>
            </a:r>
          </a:p>
        </p:txBody>
      </p:sp>
      <p:sp>
        <p:nvSpPr>
          <p:cNvPr id="21" name="Textfeld 20">
            <a:extLst>
              <a:ext uri="{FF2B5EF4-FFF2-40B4-BE49-F238E27FC236}">
                <a16:creationId xmlns:a16="http://schemas.microsoft.com/office/drawing/2014/main" id="{A050B057-5BAE-3ADB-414E-5C449625DE3C}"/>
              </a:ext>
            </a:extLst>
          </p:cNvPr>
          <p:cNvSpPr txBox="1"/>
          <p:nvPr/>
        </p:nvSpPr>
        <p:spPr>
          <a:xfrm>
            <a:off x="1403648" y="2632802"/>
            <a:ext cx="1580423" cy="292388"/>
          </a:xfrm>
          <a:prstGeom prst="rect">
            <a:avLst/>
          </a:prstGeom>
          <a:noFill/>
          <a:ln>
            <a:solidFill>
              <a:schemeClr val="tx1"/>
            </a:solidFill>
          </a:ln>
        </p:spPr>
        <p:txBody>
          <a:bodyPr wrap="square" rtlCol="0">
            <a:spAutoFit/>
          </a:bodyPr>
          <a:lstStyle/>
          <a:p>
            <a:r>
              <a:rPr lang="de-DE" sz="1300" dirty="0"/>
              <a:t>Prüfungsleistung</a:t>
            </a:r>
          </a:p>
        </p:txBody>
      </p:sp>
      <p:sp>
        <p:nvSpPr>
          <p:cNvPr id="22" name="Textfeld 21">
            <a:extLst>
              <a:ext uri="{FF2B5EF4-FFF2-40B4-BE49-F238E27FC236}">
                <a16:creationId xmlns:a16="http://schemas.microsoft.com/office/drawing/2014/main" id="{5A4FEB6E-F45F-9393-31E3-0D812334BB13}"/>
              </a:ext>
            </a:extLst>
          </p:cNvPr>
          <p:cNvSpPr txBox="1"/>
          <p:nvPr/>
        </p:nvSpPr>
        <p:spPr>
          <a:xfrm>
            <a:off x="3203777" y="1988958"/>
            <a:ext cx="1580422" cy="492443"/>
          </a:xfrm>
          <a:prstGeom prst="rect">
            <a:avLst/>
          </a:prstGeom>
          <a:noFill/>
          <a:ln>
            <a:solidFill>
              <a:schemeClr val="tx1"/>
            </a:solidFill>
          </a:ln>
        </p:spPr>
        <p:txBody>
          <a:bodyPr wrap="square" rtlCol="0">
            <a:spAutoFit/>
          </a:bodyPr>
          <a:lstStyle/>
          <a:p>
            <a:r>
              <a:rPr lang="de-DE" sz="1300" dirty="0"/>
              <a:t>Lehrveranstaltung 1</a:t>
            </a:r>
          </a:p>
          <a:p>
            <a:r>
              <a:rPr lang="de-DE" sz="1300" dirty="0"/>
              <a:t>Lehrveranstaltung 2</a:t>
            </a:r>
          </a:p>
        </p:txBody>
      </p:sp>
      <p:sp>
        <p:nvSpPr>
          <p:cNvPr id="23" name="Textfeld 22">
            <a:extLst>
              <a:ext uri="{FF2B5EF4-FFF2-40B4-BE49-F238E27FC236}">
                <a16:creationId xmlns:a16="http://schemas.microsoft.com/office/drawing/2014/main" id="{5F19D60A-5285-3C30-BBA0-A2134F43A776}"/>
              </a:ext>
            </a:extLst>
          </p:cNvPr>
          <p:cNvSpPr txBox="1"/>
          <p:nvPr/>
        </p:nvSpPr>
        <p:spPr>
          <a:xfrm>
            <a:off x="3207155" y="2627215"/>
            <a:ext cx="1577043" cy="292388"/>
          </a:xfrm>
          <a:prstGeom prst="rect">
            <a:avLst/>
          </a:prstGeom>
          <a:noFill/>
          <a:ln>
            <a:solidFill>
              <a:schemeClr val="tx1"/>
            </a:solidFill>
          </a:ln>
        </p:spPr>
        <p:txBody>
          <a:bodyPr wrap="square" rtlCol="0">
            <a:spAutoFit/>
          </a:bodyPr>
          <a:lstStyle/>
          <a:p>
            <a:r>
              <a:rPr lang="de-DE" sz="1300" dirty="0"/>
              <a:t>Prüfungsleistung</a:t>
            </a:r>
          </a:p>
        </p:txBody>
      </p:sp>
      <p:sp>
        <p:nvSpPr>
          <p:cNvPr id="25" name="Textfeld 24">
            <a:extLst>
              <a:ext uri="{FF2B5EF4-FFF2-40B4-BE49-F238E27FC236}">
                <a16:creationId xmlns:a16="http://schemas.microsoft.com/office/drawing/2014/main" id="{42519F7A-0161-BA92-5794-82F73ED80F31}"/>
              </a:ext>
            </a:extLst>
          </p:cNvPr>
          <p:cNvSpPr txBox="1"/>
          <p:nvPr/>
        </p:nvSpPr>
        <p:spPr>
          <a:xfrm>
            <a:off x="5007282" y="2793736"/>
            <a:ext cx="1577043" cy="292388"/>
          </a:xfrm>
          <a:prstGeom prst="rect">
            <a:avLst/>
          </a:prstGeom>
          <a:noFill/>
          <a:ln>
            <a:solidFill>
              <a:schemeClr val="tx1"/>
            </a:solidFill>
          </a:ln>
        </p:spPr>
        <p:txBody>
          <a:bodyPr wrap="square" rtlCol="0">
            <a:spAutoFit/>
          </a:bodyPr>
          <a:lstStyle/>
          <a:p>
            <a:r>
              <a:rPr lang="de-DE" sz="1300" dirty="0"/>
              <a:t>Prüfungsleistung</a:t>
            </a:r>
          </a:p>
        </p:txBody>
      </p:sp>
      <p:sp>
        <p:nvSpPr>
          <p:cNvPr id="26" name="Textfeld 25">
            <a:extLst>
              <a:ext uri="{FF2B5EF4-FFF2-40B4-BE49-F238E27FC236}">
                <a16:creationId xmlns:a16="http://schemas.microsoft.com/office/drawing/2014/main" id="{210793E9-7346-7A8C-027E-E59CB5FE6E37}"/>
              </a:ext>
            </a:extLst>
          </p:cNvPr>
          <p:cNvSpPr txBox="1"/>
          <p:nvPr/>
        </p:nvSpPr>
        <p:spPr>
          <a:xfrm>
            <a:off x="5007282" y="1988840"/>
            <a:ext cx="1577043" cy="492443"/>
          </a:xfrm>
          <a:prstGeom prst="rect">
            <a:avLst/>
          </a:prstGeom>
          <a:noFill/>
          <a:ln>
            <a:solidFill>
              <a:schemeClr val="tx1"/>
            </a:solidFill>
          </a:ln>
        </p:spPr>
        <p:txBody>
          <a:bodyPr wrap="square" rtlCol="0">
            <a:spAutoFit/>
          </a:bodyPr>
          <a:lstStyle/>
          <a:p>
            <a:r>
              <a:rPr lang="de-DE" sz="1300" dirty="0"/>
              <a:t>Lehrveranstaltung 1</a:t>
            </a:r>
          </a:p>
          <a:p>
            <a:r>
              <a:rPr lang="de-DE" sz="1300" dirty="0"/>
              <a:t>Lehrveranstaltung 2</a:t>
            </a:r>
          </a:p>
        </p:txBody>
      </p:sp>
      <p:sp>
        <p:nvSpPr>
          <p:cNvPr id="27" name="Textfeld 26">
            <a:extLst>
              <a:ext uri="{FF2B5EF4-FFF2-40B4-BE49-F238E27FC236}">
                <a16:creationId xmlns:a16="http://schemas.microsoft.com/office/drawing/2014/main" id="{B968FF9F-C159-DC12-55C5-5813AF0391DC}"/>
              </a:ext>
            </a:extLst>
          </p:cNvPr>
          <p:cNvSpPr txBox="1"/>
          <p:nvPr/>
        </p:nvSpPr>
        <p:spPr>
          <a:xfrm>
            <a:off x="6807408" y="1983388"/>
            <a:ext cx="1656184" cy="492443"/>
          </a:xfrm>
          <a:prstGeom prst="rect">
            <a:avLst/>
          </a:prstGeom>
          <a:noFill/>
          <a:ln>
            <a:solidFill>
              <a:schemeClr val="tx1"/>
            </a:solidFill>
          </a:ln>
        </p:spPr>
        <p:txBody>
          <a:bodyPr wrap="square" rtlCol="0">
            <a:spAutoFit/>
          </a:bodyPr>
          <a:lstStyle/>
          <a:p>
            <a:r>
              <a:rPr lang="de-DE" sz="1300" dirty="0"/>
              <a:t>Lehrveranstaltung 1</a:t>
            </a:r>
          </a:p>
          <a:p>
            <a:r>
              <a:rPr lang="de-DE" sz="1300" dirty="0"/>
              <a:t>Lehrveranstaltung 2</a:t>
            </a:r>
          </a:p>
        </p:txBody>
      </p:sp>
      <p:sp>
        <p:nvSpPr>
          <p:cNvPr id="28" name="Textfeld 27">
            <a:extLst>
              <a:ext uri="{FF2B5EF4-FFF2-40B4-BE49-F238E27FC236}">
                <a16:creationId xmlns:a16="http://schemas.microsoft.com/office/drawing/2014/main" id="{F8C0C0CF-F3A1-1B2D-E031-7365480D6399}"/>
              </a:ext>
            </a:extLst>
          </p:cNvPr>
          <p:cNvSpPr txBox="1"/>
          <p:nvPr/>
        </p:nvSpPr>
        <p:spPr>
          <a:xfrm>
            <a:off x="6807408" y="2627215"/>
            <a:ext cx="1656184" cy="292388"/>
          </a:xfrm>
          <a:prstGeom prst="rect">
            <a:avLst/>
          </a:prstGeom>
          <a:noFill/>
          <a:ln>
            <a:solidFill>
              <a:schemeClr val="tx1"/>
            </a:solidFill>
          </a:ln>
        </p:spPr>
        <p:txBody>
          <a:bodyPr wrap="square" rtlCol="0">
            <a:spAutoFit/>
          </a:bodyPr>
          <a:lstStyle/>
          <a:p>
            <a:r>
              <a:rPr lang="de-DE" sz="1300" dirty="0"/>
              <a:t>Prüfungsleistung</a:t>
            </a:r>
          </a:p>
        </p:txBody>
      </p:sp>
      <p:sp>
        <p:nvSpPr>
          <p:cNvPr id="29" name="Textfeld 28">
            <a:extLst>
              <a:ext uri="{FF2B5EF4-FFF2-40B4-BE49-F238E27FC236}">
                <a16:creationId xmlns:a16="http://schemas.microsoft.com/office/drawing/2014/main" id="{49C63912-4845-D7D2-C89D-AB365F0A8D62}"/>
              </a:ext>
            </a:extLst>
          </p:cNvPr>
          <p:cNvSpPr txBox="1"/>
          <p:nvPr/>
        </p:nvSpPr>
        <p:spPr>
          <a:xfrm>
            <a:off x="3203777" y="4026400"/>
            <a:ext cx="1577043" cy="492443"/>
          </a:xfrm>
          <a:prstGeom prst="rect">
            <a:avLst/>
          </a:prstGeom>
          <a:noFill/>
          <a:ln>
            <a:solidFill>
              <a:schemeClr val="tx1"/>
            </a:solidFill>
          </a:ln>
        </p:spPr>
        <p:txBody>
          <a:bodyPr wrap="square" rtlCol="0">
            <a:spAutoFit/>
          </a:bodyPr>
          <a:lstStyle/>
          <a:p>
            <a:r>
              <a:rPr lang="de-DE" sz="1300" dirty="0"/>
              <a:t>Lehrveranstaltung 1</a:t>
            </a:r>
          </a:p>
          <a:p>
            <a:r>
              <a:rPr lang="de-DE" sz="1300" dirty="0"/>
              <a:t>Lehrveranstaltung 2</a:t>
            </a:r>
          </a:p>
        </p:txBody>
      </p:sp>
      <p:sp>
        <p:nvSpPr>
          <p:cNvPr id="30" name="Textfeld 29">
            <a:extLst>
              <a:ext uri="{FF2B5EF4-FFF2-40B4-BE49-F238E27FC236}">
                <a16:creationId xmlns:a16="http://schemas.microsoft.com/office/drawing/2014/main" id="{5DCD39FE-F767-F34F-876E-4659EFBFEE55}"/>
              </a:ext>
            </a:extLst>
          </p:cNvPr>
          <p:cNvSpPr txBox="1"/>
          <p:nvPr/>
        </p:nvSpPr>
        <p:spPr>
          <a:xfrm>
            <a:off x="1403649" y="4149080"/>
            <a:ext cx="1577044" cy="492443"/>
          </a:xfrm>
          <a:prstGeom prst="rect">
            <a:avLst/>
          </a:prstGeom>
          <a:noFill/>
          <a:ln>
            <a:solidFill>
              <a:schemeClr val="tx1"/>
            </a:solidFill>
          </a:ln>
        </p:spPr>
        <p:txBody>
          <a:bodyPr wrap="square" rtlCol="0">
            <a:spAutoFit/>
          </a:bodyPr>
          <a:lstStyle/>
          <a:p>
            <a:r>
              <a:rPr lang="de-DE" sz="1300" dirty="0"/>
              <a:t>Lehrveranstaltung 1</a:t>
            </a:r>
          </a:p>
          <a:p>
            <a:r>
              <a:rPr lang="de-DE" sz="1300" dirty="0"/>
              <a:t>Lehrveranstaltung 2</a:t>
            </a:r>
          </a:p>
        </p:txBody>
      </p:sp>
      <p:pic>
        <p:nvPicPr>
          <p:cNvPr id="3" name="Grafik 2" descr="Ein Bild, das Text, Schrift, Grafiken, Screenshot enthält.&#10;&#10;Automatisch generierte Beschreibung">
            <a:extLst>
              <a:ext uri="{FF2B5EF4-FFF2-40B4-BE49-F238E27FC236}">
                <a16:creationId xmlns:a16="http://schemas.microsoft.com/office/drawing/2014/main" id="{559BA898-7DE5-78EF-E78F-35F888FF3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A619D23-3BD7-5F24-E949-9BFB29B49DDD}"/>
              </a:ext>
            </a:extLst>
          </p:cNvPr>
          <p:cNvSpPr>
            <a:spLocks noGrp="1"/>
          </p:cNvSpPr>
          <p:nvPr>
            <p:ph type="ctrTitle"/>
          </p:nvPr>
        </p:nvSpPr>
        <p:spPr/>
        <p:txBody>
          <a:bodyPr>
            <a:normAutofit/>
          </a:bodyPr>
          <a:lstStyle/>
          <a:p>
            <a:r>
              <a:rPr lang="de-DE" sz="2800" dirty="0"/>
              <a:t>Wahlmodul: Philologischer Schwerpunkt</a:t>
            </a:r>
          </a:p>
        </p:txBody>
      </p:sp>
      <p:sp>
        <p:nvSpPr>
          <p:cNvPr id="7" name="Untertitel 6">
            <a:extLst>
              <a:ext uri="{FF2B5EF4-FFF2-40B4-BE49-F238E27FC236}">
                <a16:creationId xmlns:a16="http://schemas.microsoft.com/office/drawing/2014/main" id="{92398306-DA3C-4583-9056-E4C04A768434}"/>
              </a:ext>
            </a:extLst>
          </p:cNvPr>
          <p:cNvSpPr>
            <a:spLocks noGrp="1"/>
          </p:cNvSpPr>
          <p:nvPr>
            <p:ph type="subTitle" idx="1"/>
          </p:nvPr>
        </p:nvSpPr>
        <p:spPr>
          <a:xfrm>
            <a:off x="1043608" y="3886200"/>
            <a:ext cx="6728792" cy="1752600"/>
          </a:xfrm>
        </p:spPr>
        <p:txBody>
          <a:bodyPr/>
          <a:lstStyle/>
          <a:p>
            <a:pPr algn="l"/>
            <a:r>
              <a:rPr lang="de-DE" sz="1800" b="0" i="0" u="none" strike="noStrike" baseline="0" dirty="0">
                <a:solidFill>
                  <a:srgbClr val="000000"/>
                </a:solidFill>
                <a:latin typeface="Calibri" panose="020F0502020204030204" pitchFamily="34" charset="0"/>
              </a:rPr>
              <a:t>Eines der Wahlpflichtmodule </a:t>
            </a:r>
            <a:r>
              <a:rPr lang="de-DE" sz="1800" b="0" i="1" u="none" strike="noStrike" baseline="0" dirty="0">
                <a:solidFill>
                  <a:srgbClr val="000000"/>
                </a:solidFill>
                <a:latin typeface="Calibri-Italic"/>
              </a:rPr>
              <a:t>Vergleichende Literaturgeschichte </a:t>
            </a:r>
            <a:r>
              <a:rPr lang="de-DE" sz="1800" b="0" i="0" u="none" strike="noStrike" baseline="0" dirty="0">
                <a:solidFill>
                  <a:srgbClr val="000000"/>
                </a:solidFill>
                <a:latin typeface="Calibri" panose="020F0502020204030204" pitchFamily="34" charset="0"/>
              </a:rPr>
              <a:t>oder </a:t>
            </a:r>
            <a:r>
              <a:rPr lang="de-DE" sz="1800" b="0" i="1" u="none" strike="noStrike" baseline="0" dirty="0">
                <a:solidFill>
                  <a:srgbClr val="000000"/>
                </a:solidFill>
                <a:latin typeface="Calibri-Italic"/>
              </a:rPr>
              <a:t>Exemplarische Lektüren </a:t>
            </a:r>
            <a:r>
              <a:rPr lang="de-DE" sz="1800" b="0" i="0" u="none" strike="noStrike" baseline="0" dirty="0">
                <a:solidFill>
                  <a:srgbClr val="000000"/>
                </a:solidFill>
                <a:latin typeface="Calibri" panose="020F0502020204030204" pitchFamily="34" charset="0"/>
              </a:rPr>
              <a:t>kann durch das Wahlmodul </a:t>
            </a:r>
            <a:r>
              <a:rPr lang="de-DE" sz="1800" b="0" i="1" u="none" strike="noStrike" baseline="0" dirty="0">
                <a:solidFill>
                  <a:srgbClr val="000000"/>
                </a:solidFill>
                <a:latin typeface="Calibri-Italic"/>
              </a:rPr>
              <a:t>Philologischer Schwerpunkt </a:t>
            </a:r>
            <a:r>
              <a:rPr lang="de-DE" sz="1800" b="0" i="0" u="none" strike="noStrike" baseline="0" dirty="0">
                <a:solidFill>
                  <a:srgbClr val="000000"/>
                </a:solidFill>
                <a:latin typeface="Calibri" panose="020F0502020204030204" pitchFamily="34" charset="0"/>
              </a:rPr>
              <a:t>(bestehend aus LV affiner Studiengänge) ersetzt werden</a:t>
            </a:r>
            <a:endParaRPr lang="de-DE" dirty="0"/>
          </a:p>
        </p:txBody>
      </p:sp>
      <p:sp>
        <p:nvSpPr>
          <p:cNvPr id="2" name="Fußzeilenplatzhalter 1">
            <a:extLst>
              <a:ext uri="{FF2B5EF4-FFF2-40B4-BE49-F238E27FC236}">
                <a16:creationId xmlns:a16="http://schemas.microsoft.com/office/drawing/2014/main" id="{A31363F3-441F-F6C7-42CA-F80F7C38DCEC}"/>
              </a:ext>
            </a:extLst>
          </p:cNvPr>
          <p:cNvSpPr>
            <a:spLocks noGrp="1"/>
          </p:cNvSpPr>
          <p:nvPr>
            <p:ph type="ftr" sz="quarter" idx="11"/>
          </p:nvPr>
        </p:nvSpPr>
        <p:spPr/>
        <p:txBody>
          <a:bodyPr/>
          <a:lstStyle/>
          <a:p>
            <a:r>
              <a:rPr lang="de-DE" dirty="0"/>
              <a:t>Orientierungstage Wintersemester 24/25</a:t>
            </a:r>
          </a:p>
        </p:txBody>
      </p:sp>
      <p:pic>
        <p:nvPicPr>
          <p:cNvPr id="3" name="Grafik 2">
            <a:extLst>
              <a:ext uri="{FF2B5EF4-FFF2-40B4-BE49-F238E27FC236}">
                <a16:creationId xmlns:a16="http://schemas.microsoft.com/office/drawing/2014/main" id="{A6BC3ECE-5C43-3251-ED9C-77A817A65783}"/>
              </a:ext>
            </a:extLst>
          </p:cNvPr>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5" name="Grafik 4" descr="Ein Bild, das Text, Schrift, Grafiken, Screenshot enthält.&#10;&#10;Automatisch generierte Beschreibung">
            <a:extLst>
              <a:ext uri="{FF2B5EF4-FFF2-40B4-BE49-F238E27FC236}">
                <a16:creationId xmlns:a16="http://schemas.microsoft.com/office/drawing/2014/main" id="{DFABFFBD-D7AA-6FC3-10ED-652AF53C3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402539548"/>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Macintosh PowerPoint</Application>
  <PresentationFormat>Bildschirmpräsentation (4:3)</PresentationFormat>
  <Paragraphs>256</Paragraphs>
  <Slides>33</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Arial</vt:lpstr>
      <vt:lpstr>Calibri</vt:lpstr>
      <vt:lpstr>Calibri-Italic</vt:lpstr>
      <vt:lpstr>Larissa-Design</vt:lpstr>
      <vt:lpstr>Masterstudiengang Allgemeine und Vergleichende Literaturwissenschaft</vt:lpstr>
      <vt:lpstr>PowerPoint-Präsentation</vt:lpstr>
      <vt:lpstr>PowerPoint-Präsentation</vt:lpstr>
      <vt:lpstr>PowerPoint-Präsentation</vt:lpstr>
      <vt:lpstr>PowerPoint-Präsentation</vt:lpstr>
      <vt:lpstr>Eine beliebte Lernstätte: Die Philologische Bibliothek der FU mit eigener AVL-Abteilung im EG</vt:lpstr>
      <vt:lpstr>Aufbau des MA-Studiengangs   Allgemeine und Vergleichende Literaturwissenschaft  </vt:lpstr>
      <vt:lpstr>AVL Master </vt:lpstr>
      <vt:lpstr>Wahlmodul: Philologischer Schwerpunkt</vt:lpstr>
      <vt:lpstr>AVL als Masterstudiengang</vt:lpstr>
      <vt:lpstr>Studien- und Prüfungsordnung</vt:lpstr>
      <vt:lpstr>PowerPoint-Präsentation</vt:lpstr>
      <vt:lpstr>Einführung in  Campus Management (CM), Blackboard und Webex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Leistungsübersichten im CM herunterladen:</vt:lpstr>
      <vt:lpstr>PowerPoint-Präsentation</vt:lpstr>
      <vt:lpstr>Lernplattform  Blackboard</vt:lpstr>
      <vt:lpstr>Das Videokonferenz-Tool Cisco Webex Meetings</vt:lpstr>
      <vt:lpstr> Belegung und Anerkennung  von externen Veranstaltungen</vt:lpstr>
      <vt:lpstr>PowerPoint-Präsentation</vt:lpstr>
      <vt:lpstr>PowerPoint-Präsentation</vt:lpstr>
      <vt:lpstr>Wenn Sie Fragen haben, schreiben Sie uns einfach eine Mail:   beratungavl@zedat.fu-berlin.de </vt:lpstr>
      <vt:lpstr>Viel Spaß und Erfolg im Studium!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 und Vergleichende Literaturwissenschaft</dc:title>
  <dc:creator>Henrike</dc:creator>
  <cp:lastModifiedBy>Clara Plantiko</cp:lastModifiedBy>
  <cp:revision>347</cp:revision>
  <dcterms:created xsi:type="dcterms:W3CDTF">2016-10-10T17:09:57Z</dcterms:created>
  <dcterms:modified xsi:type="dcterms:W3CDTF">2024-10-07T08:44:05Z</dcterms:modified>
</cp:coreProperties>
</file>